
<file path=[Content_Types].xml><?xml version="1.0" encoding="utf-8"?>
<Types xmlns="http://schemas.openxmlformats.org/package/2006/content-types">
  <Default Extension="xml" ContentType="application/vnd.openxmlformats-package.core-properties+xml"/>
  <Default Extension="png" ContentType="image/png"/>
  <Default Extension="jpeg" ContentType="image/jpe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9489fa231e0a478b" /><Relationship Type="http://schemas.openxmlformats.org/officeDocument/2006/relationships/extended-properties" Target="/docProps/app.xml" Id="R9a43ebe1a85a44f4" /><Relationship Type="http://schemas.openxmlformats.org/officeDocument/2006/relationships/officeDocument" Target="/ppt/presentation.xml" Id="Ra30815b76f5a4028" /></Relationships>
</file>

<file path=ppt/presentation.xml><?xml version="1.0" encoding="utf-8"?>
<p:presentation xmlns:p="http://schemas.openxmlformats.org/presentationml/2006/main">
  <p:sldMasterIdLst>
    <p:sldMasterId xmlns:r="http://schemas.openxmlformats.org/officeDocument/2006/relationships" id="2147483648" r:id="R637d224d58c34f3f"/>
  </p:sldMasterIdLst>
  <p:notesMasterIdLst>
    <p:notesMasterId xmlns:r="http://schemas.openxmlformats.org/officeDocument/2006/relationships" r:id="R153dba8f2cfa4abe"/>
  </p:notesMasterIdLst>
  <p:sldIdLst>
    <p:sldId xmlns:r="http://schemas.openxmlformats.org/officeDocument/2006/relationships" id="256" r:id="R898ee550186842cf"/>
    <p:sldId xmlns:r="http://schemas.openxmlformats.org/officeDocument/2006/relationships" id="257" r:id="R348054065bf84931"/>
    <p:sldId xmlns:r="http://schemas.openxmlformats.org/officeDocument/2006/relationships" id="258" r:id="Rd3f4ef3dc02b41a8"/>
    <p:sldId xmlns:r="http://schemas.openxmlformats.org/officeDocument/2006/relationships" id="259" r:id="R56366927404f47db"/>
    <p:sldId xmlns:r="http://schemas.openxmlformats.org/officeDocument/2006/relationships" id="260" r:id="R2ff47bcd04c14021"/>
    <p:sldId xmlns:r="http://schemas.openxmlformats.org/officeDocument/2006/relationships" id="261" r:id="Rbc729aafd884407e"/>
    <p:sldId xmlns:r="http://schemas.openxmlformats.org/officeDocument/2006/relationships" id="262" r:id="R01797fc36a0f4b7a"/>
    <p:sldId xmlns:r="http://schemas.openxmlformats.org/officeDocument/2006/relationships" id="263" r:id="Rf4daa7b924a947fd"/>
    <p:sldId xmlns:r="http://schemas.openxmlformats.org/officeDocument/2006/relationships" id="264" r:id="Rf7480c09e24d403e"/>
    <p:sldId xmlns:r="http://schemas.openxmlformats.org/officeDocument/2006/relationships" id="265" r:id="R1dd6abdeea034b2a"/>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74e751131c7c4045" /><Relationship Type="http://schemas.openxmlformats.org/officeDocument/2006/relationships/slideMaster" Target="/ppt/slideMasters/slideMaster1.xml" Id="R637d224d58c34f3f" /><Relationship Type="http://schemas.openxmlformats.org/officeDocument/2006/relationships/notesMaster" Target="/ppt/notesMasters/notesMaster1.xml" Id="R153dba8f2cfa4abe" /><Relationship Type="http://schemas.openxmlformats.org/officeDocument/2006/relationships/presProps" Target="/ppt/presProps.xml" Id="Rfe62dc7880c3419b" /><Relationship Type="http://schemas.openxmlformats.org/officeDocument/2006/relationships/tableStyles" Target="/ppt/tableStyles.xml" Id="Ra88b2a1993a34f87" /><Relationship Type="http://schemas.openxmlformats.org/officeDocument/2006/relationships/slide" Target="/ppt/slides/slide1.xml" Id="R898ee550186842cf" /><Relationship Type="http://schemas.openxmlformats.org/officeDocument/2006/relationships/slide" Target="/ppt/slides/slide2.xml" Id="R348054065bf84931" /><Relationship Type="http://schemas.openxmlformats.org/officeDocument/2006/relationships/slide" Target="/ppt/slides/slide3.xml" Id="Rd3f4ef3dc02b41a8" /><Relationship Type="http://schemas.openxmlformats.org/officeDocument/2006/relationships/slide" Target="/ppt/slides/slide4.xml" Id="R56366927404f47db" /><Relationship Type="http://schemas.openxmlformats.org/officeDocument/2006/relationships/slide" Target="/ppt/slides/slide5.xml" Id="R2ff47bcd04c14021" /><Relationship Type="http://schemas.openxmlformats.org/officeDocument/2006/relationships/slide" Target="/ppt/slides/slide6.xml" Id="Rbc729aafd884407e" /><Relationship Type="http://schemas.openxmlformats.org/officeDocument/2006/relationships/slide" Target="/ppt/slides/slide7.xml" Id="R01797fc36a0f4b7a" /><Relationship Type="http://schemas.openxmlformats.org/officeDocument/2006/relationships/slide" Target="/ppt/slides/slide8.xml" Id="Rf4daa7b924a947fd" /><Relationship Type="http://schemas.openxmlformats.org/officeDocument/2006/relationships/slide" Target="/ppt/slides/slide9.xml" Id="Rf7480c09e24d403e" /><Relationship Type="http://schemas.openxmlformats.org/officeDocument/2006/relationships/slide" Target="/ppt/slides/slide10.xml" Id="R1dd6abdeea034b2a"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61d887dd82534d2e"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30b3c46dc7714c90" /><Relationship Type="http://schemas.openxmlformats.org/officeDocument/2006/relationships/notesMaster" Target="/ppt/notesMasters/notesMaster1.xml" Id="R33039776742647c4"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7b204ab3548f4036" /><Relationship Type="http://schemas.openxmlformats.org/officeDocument/2006/relationships/notesMaster" Target="/ppt/notesMasters/notesMaster1.xml" Id="R79a77ae84f874fd3" /></Relationships>
</file>

<file path=ppt/notesSlides/_rels/notesSlide2.xml.rels>&#65279;<?xml version="1.0" encoding="utf-8"?><Relationships xmlns="http://schemas.openxmlformats.org/package/2006/relationships"><Relationship Type="http://schemas.openxmlformats.org/officeDocument/2006/relationships/slide" Target="/ppt/slides/slide2.xml" Id="R5c7cfb7bffd14ba3" /><Relationship Type="http://schemas.openxmlformats.org/officeDocument/2006/relationships/notesMaster" Target="/ppt/notesMasters/notesMaster1.xml" Id="R7e562d3a5eaf43a1" /></Relationships>
</file>

<file path=ppt/notesSlides/_rels/notesSlide3.xml.rels>&#65279;<?xml version="1.0" encoding="utf-8"?><Relationships xmlns="http://schemas.openxmlformats.org/package/2006/relationships"><Relationship Type="http://schemas.openxmlformats.org/officeDocument/2006/relationships/slide" Target="/ppt/slides/slide3.xml" Id="Rbcc9d30efcf44ce7" /><Relationship Type="http://schemas.openxmlformats.org/officeDocument/2006/relationships/notesMaster" Target="/ppt/notesMasters/notesMaster1.xml" Id="R1bb0e349618c4cd1" /></Relationships>
</file>

<file path=ppt/notesSlides/_rels/notesSlide4.xml.rels>&#65279;<?xml version="1.0" encoding="utf-8"?><Relationships xmlns="http://schemas.openxmlformats.org/package/2006/relationships"><Relationship Type="http://schemas.openxmlformats.org/officeDocument/2006/relationships/slide" Target="/ppt/slides/slide4.xml" Id="Ra9334f001cf74932" /><Relationship Type="http://schemas.openxmlformats.org/officeDocument/2006/relationships/notesMaster" Target="/ppt/notesMasters/notesMaster1.xml" Id="R645f2da213b048b0" /></Relationships>
</file>

<file path=ppt/notesSlides/_rels/notesSlide5.xml.rels>&#65279;<?xml version="1.0" encoding="utf-8"?><Relationships xmlns="http://schemas.openxmlformats.org/package/2006/relationships"><Relationship Type="http://schemas.openxmlformats.org/officeDocument/2006/relationships/slide" Target="/ppt/slides/slide5.xml" Id="R4b34d7add19944c9" /><Relationship Type="http://schemas.openxmlformats.org/officeDocument/2006/relationships/notesMaster" Target="/ppt/notesMasters/notesMaster1.xml" Id="Rbf381fcb049b4159" /></Relationships>
</file>

<file path=ppt/notesSlides/_rels/notesSlide6.xml.rels>&#65279;<?xml version="1.0" encoding="utf-8"?><Relationships xmlns="http://schemas.openxmlformats.org/package/2006/relationships"><Relationship Type="http://schemas.openxmlformats.org/officeDocument/2006/relationships/slide" Target="/ppt/slides/slide6.xml" Id="R426e3d37c89c4192" /><Relationship Type="http://schemas.openxmlformats.org/officeDocument/2006/relationships/notesMaster" Target="/ppt/notesMasters/notesMaster1.xml" Id="R6a712036d2994c60" /></Relationships>
</file>

<file path=ppt/notesSlides/_rels/notesSlide7.xml.rels>&#65279;<?xml version="1.0" encoding="utf-8"?><Relationships xmlns="http://schemas.openxmlformats.org/package/2006/relationships"><Relationship Type="http://schemas.openxmlformats.org/officeDocument/2006/relationships/slide" Target="/ppt/slides/slide7.xml" Id="R269fe3a7f9264a0f" /><Relationship Type="http://schemas.openxmlformats.org/officeDocument/2006/relationships/notesMaster" Target="/ppt/notesMasters/notesMaster1.xml" Id="R855f649988f0499a" /></Relationships>
</file>

<file path=ppt/notesSlides/_rels/notesSlide8.xml.rels>&#65279;<?xml version="1.0" encoding="utf-8"?><Relationships xmlns="http://schemas.openxmlformats.org/package/2006/relationships"><Relationship Type="http://schemas.openxmlformats.org/officeDocument/2006/relationships/slide" Target="/ppt/slides/slide8.xml" Id="R4e3fdf16c7d343e0" /><Relationship Type="http://schemas.openxmlformats.org/officeDocument/2006/relationships/notesMaster" Target="/ppt/notesMasters/notesMaster1.xml" Id="R53a54a3fb2f74dc8" /></Relationships>
</file>

<file path=ppt/notesSlides/_rels/notesSlide9.xml.rels>&#65279;<?xml version="1.0" encoding="utf-8"?><Relationships xmlns="http://schemas.openxmlformats.org/package/2006/relationships"><Relationship Type="http://schemas.openxmlformats.org/officeDocument/2006/relationships/slide" Target="/ppt/slides/slide9.xml" Id="Rc784624ee0194827" /><Relationship Type="http://schemas.openxmlformats.org/officeDocument/2006/relationships/notesMaster" Target="/ppt/notesMasters/notesMaster1.xml" Id="R93d125e807e24c79"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Most trading-agent demos optimize for activity. iPulse AI optimizes for accountability. Every recommendation, dissent, veto, order, and result stays inspectable. The agent is paper-only and this presentation is not investment advice.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system is already deployed and testable. The responsible roadmap is deeper forward paper evidence, complete lifecycle monitoring, and adviser-team shadow mode. Live capital is explicitly outside the hackathon scope and remains gated on evidence. Built by Russlan Ramdowar at iPulse AI, Future Edge Group FZE.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focused problem is investment decision governance. The real user is a wealth or research team that wants AI to synthesize fragmented evidence but cannot accept an opaque trade recommendation or an LLM that can override controls.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is the public judge dashboard. It shows the broker fills, the frozen holdout, and the latest WAIT. The GitHub repository exposes the code and scored artifacts. Links are public and require no authentication.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six advisors are independent roles, not six copies of one answer. They can disagree or abstain. The consensus is a proposal. Only the deterministic gate can authorize a paper order, and the broker is re-read after submission. Every transition is retained.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AI is used where interpretation is valuable: combining heterogeneous evidence, articulating competing cases, and stating what would invalidate each view. Deterministic code handles safety-critical authorization. This separation makes the system inspectable and testable.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three paper fills are intentionally separated from the frozen v1 strategy. They prove the broker path and defined risk. The holdout was selected only after development on 2021 to 2023, then evaluated on untouched 2024 to 2026 data. The 0.88 figure is an event-frequency-adjusted proxy, not a portfolio Sharpe ratio. A non-overlapping audit retained 81 signals with 56.8 percent wins and a 1.87 profit factor.</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is a core differentiator. Momentum v0 did not survive validation, so it was published and retired rather than tuned on the holdout. The latest frozen-rule check also produced WAIT because no symbol qualified. The decision trace still records the evidence and advisor outputs.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SEC reports 22,932 investment advisers and 177 trillion dollars in regulatory assets under management for 2025. The 275 million dollar software TAM is an explicit bottom-up assumption: the adviser count multiplied by a 12 thousand dollar annual contract. The initial business model is team SaaS, enterprise private deployment, and an evidence API. Source: https://www.sec.gov/data-research/statistics-data-visualizations/investment-adviser-statistics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original contribution is a falsifiable research-governance layer for autonomous investing. The output is not only CALL or PUT. It is the evidence, dissent, confidence, invalidation condition, policy decision, and broker outcome needed to reproduce and challenge the action.</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511c54a00a3243e0"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4333729659eb4230" /><Relationship Type="http://schemas.openxmlformats.org/officeDocument/2006/relationships/slideLayout" Target="/ppt/slideLayouts/slideLayout1.xml" Id="Ra5a79fe913f9479a"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a5a79fe913f9479a"/>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a78ca6d8e758407f" /><Relationship Type="http://schemas.openxmlformats.org/officeDocument/2006/relationships/image" Target="/ppt/media/image.png" Id="Rbca77865f9b44e5c" /><Relationship Type="http://schemas.openxmlformats.org/officeDocument/2006/relationships/notesSlide" Target="/ppt/notesSlides/notesSlide1.xml" Id="Rb04db31c440a4cb1"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cdcac533b779441a" /><Relationship Type="http://schemas.openxmlformats.org/officeDocument/2006/relationships/hyperlink" Target="https://thefutureedge.github.io/ipulse-ai-options-alpha-agent/" TargetMode="External" Id="R08832e9f90d449e8" /><Relationship Type="http://schemas.openxmlformats.org/officeDocument/2006/relationships/hyperlink" Target="https://github.com/TheFutureEdge/ipulse-ai-options-alpha-agent" TargetMode="External" Id="Red34243c65754331" /><Relationship Type="http://schemas.openxmlformats.org/officeDocument/2006/relationships/notesSlide" Target="/ppt/notesSlides/notesSlide10.xml" Id="Rca33bdd3c1264baa"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2b9af0e291334457" /><Relationship Type="http://schemas.openxmlformats.org/officeDocument/2006/relationships/notesSlide" Target="/ppt/notesSlides/notesSlide2.xml" Id="R9356c825eae0442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13aafe6acf654fad" /><Relationship Type="http://schemas.openxmlformats.org/officeDocument/2006/relationships/image" Target="/ppt/media/image.jpeg" Id="Rb6ec7e49180848f4" /><Relationship Type="http://schemas.openxmlformats.org/officeDocument/2006/relationships/notesSlide" Target="/ppt/notesSlides/notesSlide3.xml" Id="R7d706acc9d53417e"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033012fbbe4d4461" /><Relationship Type="http://schemas.openxmlformats.org/officeDocument/2006/relationships/notesSlide" Target="/ppt/notesSlides/notesSlide4.xml" Id="R9e459bf3a1ab4149"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89544a99a6144e20" /><Relationship Type="http://schemas.openxmlformats.org/officeDocument/2006/relationships/notesSlide" Target="/ppt/notesSlides/notesSlide5.xml" Id="R78c99d7b9dd14ba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e9e7b12cac7940c4" /><Relationship Type="http://schemas.openxmlformats.org/officeDocument/2006/relationships/notesSlide" Target="/ppt/notesSlides/notesSlide6.xml" Id="Re1844dc071e04ae7"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5340f35d36bd4a06" /><Relationship Type="http://schemas.openxmlformats.org/officeDocument/2006/relationships/image" Target="/ppt/media/image2.jpeg" Id="Rbaec5e8b8e8d4ec5" /><Relationship Type="http://schemas.openxmlformats.org/officeDocument/2006/relationships/notesSlide" Target="/ppt/notesSlides/notesSlide7.xml" Id="Rf74e373af18e4409"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b85574803b78490d" /><Relationship Type="http://schemas.openxmlformats.org/officeDocument/2006/relationships/notesSlide" Target="/ppt/notesSlides/notesSlide8.xml" Id="R8f21259754f04270"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589906c2925841b1" /><Relationship Type="http://schemas.openxmlformats.org/officeDocument/2006/relationships/notesSlide" Target="/ppt/notesSlides/notesSlide9.xml" Id="R6025108d538a41cf" /></Relationships>
</file>

<file path=ppt/slides/slide1.xml><?xml version="1.0" encoding="utf-8"?>
<p:sld xmlns:p="http://schemas.openxmlformats.org/presentationml/2006/main">
  <p:cSld>
    <p:bg>
      <p:bgPr>
        <a:solidFill xmlns:a="http://schemas.openxmlformats.org/drawingml/2006/main">
          <a:srgbClr val="07111D"/>
        </a:solidFill>
      </p:bgPr>
    </p:bg>
    <p:spTree>
      <p:nvGrpSpPr>
        <p:cNvPr id="1" name=""/>
        <p:cNvGrpSpPr/>
        <p:nvPr/>
      </p:nvGrpSpPr>
      <p:grpSpPr>
        <a:xfrm xmlns:a="http://schemas.openxmlformats.org/drawingml/2006/main"/>
      </p:grpSpPr>
      <p:pic>
        <p:nvPicPr>
          <p:cNvPr id="11" name=""/>
          <p:cNvPicPr>
            <a:picLocks xmlns:a="http://schemas.openxmlformats.org/drawingml/2006/main" noChangeAspect="1"/>
          </p:cNvPicPr>
          <p:nvPr/>
        </p:nvPicPr>
        <p:blipFill>
          <a:blip xmlns:r="http://schemas.openxmlformats.org/officeDocument/2006/relationships" xmlns:a="http://schemas.openxmlformats.org/drawingml/2006/main" r:embed="Rbca77865f9b44e5c"/>
          <a:srcRect xmlns:a="http://schemas.openxmlformats.org/drawingml/2006/main" l="24518" t="0" r="24518" b="0"/>
          <a:stretch xmlns:a="http://schemas.openxmlformats.org/drawingml/2006/main">
            <a:fillRect l="0" t="0" r="0" b="0"/>
          </a:stretch>
        </p:blipFill>
        <p:spPr>
          <a:xfrm xmlns:a="http://schemas.openxmlformats.org/drawingml/2006/main">
            <a:off x="5981700" y="0"/>
            <a:ext cx="6210300" cy="68580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D5435CBE-25A6-450B-A617-49C835E057AA}"/>
              </a:ext>
            </a:extLst>
          </p:cNvPr>
          <p:cNvSpPr>
            <a:spLocks xmlns:a="http://schemas.openxmlformats.org/drawingml/2006/main" noGrp="1"/>
          </p:cNvSpPr>
          <p:nvPr/>
        </p:nvSpPr>
        <p:spPr>
          <a:xfrm xmlns:a="http://schemas.openxmlformats.org/drawingml/2006/main">
            <a:off x="4667250" y="0"/>
            <a:ext cx="4000500" cy="6858000"/>
          </a:xfrm>
          <a:prstGeom xmlns:a="http://schemas.openxmlformats.org/drawingml/2006/main" prst="rect">
            <a:avLst/>
          </a:prstGeom>
          <a:gradFill xmlns:a="http://schemas.openxmlformats.org/drawingml/2006/main">
            <a:gsLst>
              <a:gs pos="0">
                <a:srgbClr val="07111D"/>
              </a:gs>
              <a:gs pos="100000">
                <a:srgbClr val="07111D">
                  <a:alpha val="0"/>
                </a:srgbClr>
              </a:gs>
            </a:gsLst>
            <a:lin ang="0"/>
          </a:gradFill>
          <a:ln xmlns:a="http://schemas.openxmlformats.org/drawingml/2006/main" w="0">
            <a:noFill/>
          </a:ln>
        </p:spPr>
      </p:sp>
      <p:sp>
        <p:nvSpPr>
          <p:cNvPr id="3" name="">
            <a:extLst xmlns:a="http://schemas.openxmlformats.org/drawingml/2006/main">
              <a:ext uri="{FF2B5EF4-FFF2-40B4-BE49-F238E27FC236}">
                <a16:creationId xmlns:a16="http://schemas.microsoft.com/office/drawing/2014/main" id="{608A8C53-9426-4ED2-85A7-077F8B0806D5}"/>
              </a:ext>
            </a:extLst>
          </p:cNvPr>
          <p:cNvSpPr>
            <a:spLocks xmlns:a="http://schemas.openxmlformats.org/drawingml/2006/main" noGrp="1"/>
          </p:cNvSpPr>
          <p:nvPr/>
        </p:nvSpPr>
        <p:spPr>
          <a:xfrm xmlns:a="http://schemas.openxmlformats.org/drawingml/2006/main">
            <a:off x="609600" y="552450"/>
            <a:ext cx="4762500"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050" b="1">
                <a:solidFill>
                  <a:srgbClr val="55D6FF"/>
                </a:solidFill>
                <a:latin typeface="Avenir Next"/>
                <a:ea typeface="Avenir Next"/>
                <a:cs typeface="Avenir Next"/>
              </a:defRPr>
            </a:pPr>
            <a:r>
              <a:rPr sz="1050" b="1">
                <a:solidFill>
                  <a:srgbClr val="55D6FF"/>
                </a:solidFill>
                <a:latin typeface="Avenir Next"/>
                <a:ea typeface="Avenir Next"/>
                <a:cs typeface="Avenir Next"/>
              </a:rPr>
              <a:t>iPULSE AI · OPTIONS ALPHA AGENT</a:t>
            </a:r>
          </a:p>
        </p:txBody>
      </p:sp>
      <p:sp>
        <p:nvSpPr>
          <p:cNvPr id="4" name="">
            <a:extLst xmlns:a="http://schemas.openxmlformats.org/drawingml/2006/main">
              <a:ext uri="{FF2B5EF4-FFF2-40B4-BE49-F238E27FC236}">
                <a16:creationId xmlns:a16="http://schemas.microsoft.com/office/drawing/2014/main" id="{209C171F-36DD-4B5E-81C4-8F4F5A93E1AB}"/>
              </a:ext>
            </a:extLst>
          </p:cNvPr>
          <p:cNvSpPr>
            <a:spLocks xmlns:a="http://schemas.openxmlformats.org/drawingml/2006/main" noGrp="1"/>
          </p:cNvSpPr>
          <p:nvPr/>
        </p:nvSpPr>
        <p:spPr>
          <a:xfrm xmlns:a="http://schemas.openxmlformats.org/drawingml/2006/main">
            <a:off x="609600" y="1190625"/>
            <a:ext cx="5715000" cy="16668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93000"/>
              </a:lnSpc>
              <a:buNone/>
              <a:defRPr sz="3600" b="0">
                <a:solidFill>
                  <a:srgbClr val="F4F8FF"/>
                </a:solidFill>
                <a:latin typeface="Avenir Next"/>
                <a:ea typeface="Avenir Next"/>
                <a:cs typeface="Avenir Next"/>
              </a:defRPr>
            </a:pPr>
            <a:r>
              <a:rPr sz="3600" b="1">
                <a:solidFill>
                  <a:srgbClr val="F4F8FF"/>
                </a:solidFill>
                <a:latin typeface="Avenir Next"/>
                <a:ea typeface="Avenir Next"/>
                <a:cs typeface="Avenir Next"/>
              </a:rPr>
              <a:t>Every trade</a:t>
            </a:r>
            <a:r>
              <a:rPr sz="3600" b="1">
                <a:solidFill>
                  <a:srgbClr val="F4F8FF"/>
                </a:solidFill>
                <a:latin typeface="Avenir Next"/>
                <a:ea typeface="Avenir Next"/>
                <a:cs typeface="Avenir Next"/>
              </a:rPr>
              <a:t> is a claim.</a:t>
            </a:r>
          </a:p>
          <a:p xmlns:a="http://schemas.openxmlformats.org/drawingml/2006/main">
            <a:pPr algn="l">
              <a:lnSpc>
                <a:spcPct val="93000"/>
              </a:lnSpc>
              <a:buNone/>
              <a:defRPr sz="3600" b="0">
                <a:solidFill>
                  <a:srgbClr val="F4F8FF"/>
                </a:solidFill>
                <a:latin typeface="Avenir Next"/>
                <a:ea typeface="Avenir Next"/>
                <a:cs typeface="Avenir Next"/>
              </a:defRPr>
            </a:pPr>
            <a:r>
              <a:rPr sz="3600" b="1">
                <a:solidFill>
                  <a:srgbClr val="F4F8FF"/>
                </a:solidFill>
                <a:latin typeface="Avenir Next"/>
                <a:ea typeface="Avenir Next"/>
                <a:cs typeface="Avenir Next"/>
              </a:rPr>
              <a:t>We keep the evidence.</a:t>
            </a:r>
          </a:p>
        </p:txBody>
      </p:sp>
      <p:sp>
        <p:nvSpPr>
          <p:cNvPr id="5" name="">
            <a:extLst xmlns:a="http://schemas.openxmlformats.org/drawingml/2006/main">
              <a:ext uri="{FF2B5EF4-FFF2-40B4-BE49-F238E27FC236}">
                <a16:creationId xmlns:a16="http://schemas.microsoft.com/office/drawing/2014/main" id="{CCD4DD90-5B9A-4B1D-964E-B1D34E9C496F}"/>
              </a:ext>
            </a:extLst>
          </p:cNvPr>
          <p:cNvSpPr>
            <a:spLocks xmlns:a="http://schemas.openxmlformats.org/drawingml/2006/main" noGrp="1"/>
          </p:cNvSpPr>
          <p:nvPr/>
        </p:nvSpPr>
        <p:spPr>
          <a:xfrm xmlns:a="http://schemas.openxmlformats.org/drawingml/2006/main">
            <a:off x="609600" y="3048000"/>
            <a:ext cx="4905375" cy="609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5000"/>
              </a:lnSpc>
              <a:buNone/>
              <a:defRPr sz="1650" b="0">
                <a:solidFill>
                  <a:srgbClr val="A8B7C9"/>
                </a:solidFill>
                <a:latin typeface="Avenir Next"/>
                <a:ea typeface="Avenir Next"/>
                <a:cs typeface="Avenir Next"/>
              </a:defRPr>
            </a:pPr>
            <a:r>
              <a:rPr sz="1650" b="0">
                <a:solidFill>
                  <a:srgbClr val="A8B7C9"/>
                </a:solidFill>
                <a:latin typeface="Avenir Next"/>
                <a:ea typeface="Avenir Next"/>
                <a:cs typeface="Avenir Next"/>
              </a:rPr>
              <a:t>An inspectable autonomous options-research and Alpaca paper-trading agent.</a:t>
            </a:r>
          </a:p>
        </p:txBody>
      </p:sp>
      <p:sp>
        <p:nvSpPr>
          <p:cNvPr id="6" name="">
            <a:extLst xmlns:a="http://schemas.openxmlformats.org/drawingml/2006/main">
              <a:ext uri="{FF2B5EF4-FFF2-40B4-BE49-F238E27FC236}">
                <a16:creationId xmlns:a16="http://schemas.microsoft.com/office/drawing/2014/main" id="{62CCCF99-70E3-474A-8930-3478D1F74C51}"/>
              </a:ext>
            </a:extLst>
          </p:cNvPr>
          <p:cNvSpPr>
            <a:spLocks xmlns:a="http://schemas.openxmlformats.org/drawingml/2006/main" noGrp="1"/>
          </p:cNvSpPr>
          <p:nvPr/>
        </p:nvSpPr>
        <p:spPr>
          <a:xfrm xmlns:a="http://schemas.openxmlformats.org/drawingml/2006/main">
            <a:off x="609600" y="4095750"/>
            <a:ext cx="1771650" cy="285750"/>
          </a:xfrm>
          <a:prstGeom xmlns:a="http://schemas.openxmlformats.org/drawingml/2006/main" prst="roundRect">
            <a:avLst>
              <a:gd name="adj" fmla="val 50000"/>
            </a:avLst>
          </a:prstGeom>
          <a:solidFill xmlns:a="http://schemas.openxmlformats.org/drawingml/2006/main">
            <a:srgbClr val="18324A"/>
          </a:solidFill>
          <a:ln xmlns:a="http://schemas.openxmlformats.org/drawingml/2006/main" w="9525">
            <a:solidFill>
              <a:srgbClr val="55D6FF"/>
            </a:solidFill>
            <a:prstDash val="solid"/>
          </a:ln>
        </p:spPr>
        <p:txBody>
          <a:bodyPr xmlns:a="http://schemas.openxmlformats.org/drawingml/2006/main" lIns="76200" tIns="19050" rIns="76200" bIns="9525" anchor="ctr">
            <a:normAutofit fontScale="100000"/>
          </a:bodyPr>
          <a:lstStyle xmlns:a="http://schemas.openxmlformats.org/drawingml/2006/main"/>
          <a:p xmlns:a="http://schemas.openxmlformats.org/drawingml/2006/main">
            <a:pPr algn="ctr">
              <a:defRPr sz="975" b="1">
                <a:solidFill>
                  <a:srgbClr val="55D6FF"/>
                </a:solidFill>
                <a:latin typeface="Avenir Next"/>
                <a:ea typeface="Avenir Next"/>
                <a:cs typeface="Avenir Next"/>
              </a:defRPr>
            </a:pPr>
            <a:r>
              <a:rPr sz="975" b="1">
                <a:solidFill>
                  <a:srgbClr val="55D6FF"/>
                </a:solidFill>
                <a:latin typeface="Avenir Next"/>
                <a:ea typeface="Avenir Next"/>
                <a:cs typeface="Avenir Next"/>
              </a:rPr>
              <a:t>6 independent advisors</a:t>
            </a:r>
          </a:p>
        </p:txBody>
      </p:sp>
      <p:sp>
        <p:nvSpPr>
          <p:cNvPr id="7" name="">
            <a:extLst xmlns:a="http://schemas.openxmlformats.org/drawingml/2006/main">
              <a:ext uri="{FF2B5EF4-FFF2-40B4-BE49-F238E27FC236}">
                <a16:creationId xmlns:a16="http://schemas.microsoft.com/office/drawing/2014/main" id="{3FB681CA-D484-4B55-89AF-1DC84E2F39BF}"/>
              </a:ext>
            </a:extLst>
          </p:cNvPr>
          <p:cNvSpPr>
            <a:spLocks xmlns:a="http://schemas.openxmlformats.org/drawingml/2006/main" noGrp="1"/>
          </p:cNvSpPr>
          <p:nvPr/>
        </p:nvSpPr>
        <p:spPr>
          <a:xfrm xmlns:a="http://schemas.openxmlformats.org/drawingml/2006/main">
            <a:off x="2495550" y="4095750"/>
            <a:ext cx="1885950" cy="285750"/>
          </a:xfrm>
          <a:prstGeom xmlns:a="http://schemas.openxmlformats.org/drawingml/2006/main" prst="roundRect">
            <a:avLst>
              <a:gd name="adj" fmla="val 50000"/>
            </a:avLst>
          </a:prstGeom>
          <a:solidFill xmlns:a="http://schemas.openxmlformats.org/drawingml/2006/main">
            <a:srgbClr val="18324A"/>
          </a:solidFill>
          <a:ln xmlns:a="http://schemas.openxmlformats.org/drawingml/2006/main" w="9525">
            <a:solidFill>
              <a:srgbClr val="53E6A2"/>
            </a:solidFill>
            <a:prstDash val="solid"/>
          </a:ln>
        </p:spPr>
        <p:txBody>
          <a:bodyPr xmlns:a="http://schemas.openxmlformats.org/drawingml/2006/main" lIns="76200" tIns="19050" rIns="76200" bIns="9525" anchor="ctr">
            <a:normAutofit fontScale="100000"/>
          </a:bodyPr>
          <a:lstStyle xmlns:a="http://schemas.openxmlformats.org/drawingml/2006/main"/>
          <a:p xmlns:a="http://schemas.openxmlformats.org/drawingml/2006/main">
            <a:pPr algn="ctr">
              <a:defRPr sz="975" b="1">
                <a:solidFill>
                  <a:srgbClr val="53E6A2"/>
                </a:solidFill>
                <a:latin typeface="Avenir Next"/>
                <a:ea typeface="Avenir Next"/>
                <a:cs typeface="Avenir Next"/>
              </a:defRPr>
            </a:pPr>
            <a:r>
              <a:rPr sz="975" b="1">
                <a:solidFill>
                  <a:srgbClr val="53E6A2"/>
                </a:solidFill>
                <a:latin typeface="Avenir Next"/>
                <a:ea typeface="Avenir Next"/>
                <a:cs typeface="Avenir Next"/>
              </a:rPr>
              <a:t>deterministic authority</a:t>
            </a:r>
          </a:p>
        </p:txBody>
      </p:sp>
      <p:sp>
        <p:nvSpPr>
          <p:cNvPr id="8" name="">
            <a:extLst xmlns:a="http://schemas.openxmlformats.org/drawingml/2006/main">
              <a:ext uri="{FF2B5EF4-FFF2-40B4-BE49-F238E27FC236}">
                <a16:creationId xmlns:a16="http://schemas.microsoft.com/office/drawing/2014/main" id="{123CDFB7-320E-4B8A-ABE5-FDDC93355C62}"/>
              </a:ext>
            </a:extLst>
          </p:cNvPr>
          <p:cNvSpPr>
            <a:spLocks xmlns:a="http://schemas.openxmlformats.org/drawingml/2006/main" noGrp="1"/>
          </p:cNvSpPr>
          <p:nvPr/>
        </p:nvSpPr>
        <p:spPr>
          <a:xfrm xmlns:a="http://schemas.openxmlformats.org/drawingml/2006/main">
            <a:off x="4495800" y="4095750"/>
            <a:ext cx="1390650" cy="285750"/>
          </a:xfrm>
          <a:prstGeom xmlns:a="http://schemas.openxmlformats.org/drawingml/2006/main" prst="roundRect">
            <a:avLst>
              <a:gd name="adj" fmla="val 50000"/>
            </a:avLst>
          </a:prstGeom>
          <a:solidFill xmlns:a="http://schemas.openxmlformats.org/drawingml/2006/main">
            <a:srgbClr val="18324A"/>
          </a:solidFill>
          <a:ln xmlns:a="http://schemas.openxmlformats.org/drawingml/2006/main" w="9525">
            <a:solidFill>
              <a:srgbClr val="FFC857"/>
            </a:solidFill>
            <a:prstDash val="solid"/>
          </a:ln>
        </p:spPr>
        <p:txBody>
          <a:bodyPr xmlns:a="http://schemas.openxmlformats.org/drawingml/2006/main" lIns="76200" tIns="19050" rIns="76200" bIns="9525" anchor="ctr">
            <a:normAutofit fontScale="100000"/>
          </a:bodyPr>
          <a:lstStyle xmlns:a="http://schemas.openxmlformats.org/drawingml/2006/main"/>
          <a:p xmlns:a="http://schemas.openxmlformats.org/drawingml/2006/main">
            <a:pPr algn="ctr">
              <a:defRPr sz="975" b="1">
                <a:solidFill>
                  <a:srgbClr val="FFC857"/>
                </a:solidFill>
                <a:latin typeface="Avenir Next"/>
                <a:ea typeface="Avenir Next"/>
                <a:cs typeface="Avenir Next"/>
              </a:defRPr>
            </a:pPr>
            <a:r>
              <a:rPr sz="975" b="1">
                <a:solidFill>
                  <a:srgbClr val="FFC857"/>
                </a:solidFill>
                <a:latin typeface="Avenir Next"/>
                <a:ea typeface="Avenir Next"/>
                <a:cs typeface="Avenir Next"/>
              </a:rPr>
              <a:t>broker receipts</a:t>
            </a:r>
          </a:p>
        </p:txBody>
      </p:sp>
      <p:sp>
        <p:nvSpPr>
          <p:cNvPr id="9" name="">
            <a:extLst xmlns:a="http://schemas.openxmlformats.org/drawingml/2006/main">
              <a:ext uri="{FF2B5EF4-FFF2-40B4-BE49-F238E27FC236}">
                <a16:creationId xmlns:a16="http://schemas.microsoft.com/office/drawing/2014/main" id="{B1101D17-815D-4052-A17D-C3C032DF9181}"/>
              </a:ext>
            </a:extLst>
          </p:cNvPr>
          <p:cNvSpPr>
            <a:spLocks xmlns:a="http://schemas.openxmlformats.org/drawingml/2006/main" noGrp="1"/>
          </p:cNvSpPr>
          <p:nvPr/>
        </p:nvSpPr>
        <p:spPr>
          <a:xfrm xmlns:a="http://schemas.openxmlformats.org/drawingml/2006/main">
            <a:off x="609600" y="5734050"/>
            <a:ext cx="4762500"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275" b="1">
                <a:solidFill>
                  <a:srgbClr val="F4F8FF"/>
                </a:solidFill>
                <a:latin typeface="Avenir Next"/>
                <a:ea typeface="Avenir Next"/>
                <a:cs typeface="Avenir Next"/>
              </a:defRPr>
            </a:pPr>
            <a:r>
              <a:rPr sz="1275" b="1">
                <a:solidFill>
                  <a:srgbClr val="F4F8FF"/>
                </a:solidFill>
                <a:latin typeface="Avenir Next"/>
                <a:ea typeface="Avenir Next"/>
                <a:cs typeface="Avenir Next"/>
              </a:rPr>
              <a:t>Open Agentic Investment Research Platform</a:t>
            </a:r>
          </a:p>
        </p:txBody>
      </p:sp>
      <p:sp>
        <p:nvSpPr>
          <p:cNvPr id="10" name="">
            <a:extLst xmlns:a="http://schemas.openxmlformats.org/drawingml/2006/main">
              <a:ext uri="{FF2B5EF4-FFF2-40B4-BE49-F238E27FC236}">
                <a16:creationId xmlns:a16="http://schemas.microsoft.com/office/drawing/2014/main" id="{6D8E9D2E-5120-4B4A-AAEB-76E812234868}"/>
              </a:ext>
            </a:extLst>
          </p:cNvPr>
          <p:cNvSpPr>
            <a:spLocks xmlns:a="http://schemas.openxmlformats.org/drawingml/2006/main" noGrp="1"/>
          </p:cNvSpPr>
          <p:nvPr/>
        </p:nvSpPr>
        <p:spPr>
          <a:xfrm xmlns:a="http://schemas.openxmlformats.org/drawingml/2006/main">
            <a:off x="609600" y="6115050"/>
            <a:ext cx="47625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975" b="0">
                <a:solidFill>
                  <a:srgbClr val="A8B7C9"/>
                </a:solidFill>
                <a:latin typeface="Avenir Next"/>
                <a:ea typeface="Avenir Next"/>
                <a:cs typeface="Avenir Next"/>
              </a:defRPr>
            </a:pPr>
            <a:r>
              <a:rPr sz="975" b="0">
                <a:solidFill>
                  <a:srgbClr val="A8B7C9"/>
                </a:solidFill>
                <a:latin typeface="Avenir Next"/>
                <a:ea typeface="Avenir Next"/>
                <a:cs typeface="Avenir Next"/>
              </a:rPr>
              <a:t>Russlan Ramdowar · Future Edge Group FZE</a:t>
            </a:r>
          </a:p>
        </p:txBody>
      </p:sp>
    </p:spTree>
    <p:extLst>
      <p:ext uri="{BB962C8B-B14F-4D97-AF65-F5344CB8AC3E}">
        <p14:creationId xmlns:p14="http://schemas.microsoft.com/office/powerpoint/2010/main" val="687330338"/>
      </p:ext>
    </p:extLst>
  </p:cSld>
</p:sld>
</file>

<file path=ppt/slides/slide10.xml><?xml version="1.0" encoding="utf-8"?>
<p:sld xmlns:p="http://schemas.openxmlformats.org/presentationml/2006/main">
  <p:cSld>
    <p:bg>
      <p:bgPr>
        <a:solidFill xmlns:a="http://schemas.openxmlformats.org/drawingml/2006/main">
          <a:srgbClr val="07111D"/>
        </a:solidFill>
      </p:bgPr>
    </p:bg>
    <p:spTree>
      <p:nvGrpSpPr>
        <p:cNvPr id="1" name=""/>
        <p:cNvGrpSpPr/>
        <p:nvPr/>
      </p:nvGrpSpPr>
      <p:grpSpPr>
        <a:xfrm xmlns:a="http://schemas.openxmlformats.org/drawingml/2006/main"/>
      </p:grpSpPr>
      <p:sp>
        <p:nvSpPr>
          <p:cNvPr id="22" name="">
            <a:extLst xmlns:a="http://schemas.openxmlformats.org/drawingml/2006/main">
              <a:ext uri="{FF2B5EF4-FFF2-40B4-BE49-F238E27FC236}">
                <a16:creationId xmlns:a16="http://schemas.microsoft.com/office/drawing/2014/main" id="{F67DE38A-F8C8-4C3E-9CE2-0077820D1C78}"/>
              </a:ext>
            </a:extLst>
          </p:cNvPr>
          <p:cNvSpPr>
            <a:spLocks xmlns:a="http://schemas.openxmlformats.org/drawingml/2006/main" noGrp="1"/>
          </p:cNvSpPr>
          <p:nvPr/>
        </p:nvSpPr>
        <p:spPr>
          <a:xfrm xmlns:a="http://schemas.openxmlformats.org/drawingml/2006/main">
            <a:off x="609600" y="361950"/>
            <a:ext cx="419100"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050" b="1">
                <a:solidFill>
                  <a:srgbClr val="55D6FF"/>
                </a:solidFill>
                <a:latin typeface="Avenir Next"/>
                <a:ea typeface="Avenir Next"/>
                <a:cs typeface="Avenir Next"/>
              </a:defRPr>
            </a:pPr>
            <a:r>
              <a:rPr sz="1050" b="1">
                <a:solidFill>
                  <a:srgbClr val="55D6FF"/>
                </a:solidFill>
                <a:latin typeface="Avenir Next"/>
                <a:ea typeface="Avenir Next"/>
                <a:cs typeface="Avenir Next"/>
              </a:rPr>
              <a:t>09</a:t>
            </a:r>
          </a:p>
        </p:txBody>
      </p:sp>
      <p:sp>
        <p:nvSpPr>
          <p:cNvPr id="2" name="">
            <a:extLst xmlns:a="http://schemas.openxmlformats.org/drawingml/2006/main">
              <a:ext uri="{FF2B5EF4-FFF2-40B4-BE49-F238E27FC236}">
                <a16:creationId xmlns:a16="http://schemas.microsoft.com/office/drawing/2014/main" id="{F1FF835E-D26F-42AB-972A-605A6EFC9A38}"/>
              </a:ext>
            </a:extLst>
          </p:cNvPr>
          <p:cNvSpPr>
            <a:spLocks xmlns:a="http://schemas.openxmlformats.org/drawingml/2006/main" noGrp="1"/>
          </p:cNvSpPr>
          <p:nvPr/>
        </p:nvSpPr>
        <p:spPr>
          <a:xfrm xmlns:a="http://schemas.openxmlformats.org/drawingml/2006/main">
            <a:off x="609600" y="685800"/>
            <a:ext cx="1089660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2850" b="1">
                <a:solidFill>
                  <a:srgbClr val="F4F8FF"/>
                </a:solidFill>
                <a:latin typeface="Avenir Next"/>
                <a:ea typeface="Avenir Next"/>
                <a:cs typeface="Avenir Next"/>
              </a:defRPr>
            </a:pPr>
            <a:r>
              <a:rPr sz="2850" b="1">
                <a:solidFill>
                  <a:srgbClr val="F4F8FF"/>
                </a:solidFill>
                <a:latin typeface="Avenir Next"/>
                <a:ea typeface="Avenir Next"/>
                <a:cs typeface="Avenir Next"/>
              </a:rPr>
              <a:t>Already working. Ready to extend responsibly.</a:t>
            </a:r>
          </a:p>
        </p:txBody>
      </p:sp>
      <p:sp>
        <p:nvSpPr>
          <p:cNvPr id="3" name="">
            <a:extLst xmlns:a="http://schemas.openxmlformats.org/drawingml/2006/main">
              <a:ext uri="{FF2B5EF4-FFF2-40B4-BE49-F238E27FC236}">
                <a16:creationId xmlns:a16="http://schemas.microsoft.com/office/drawing/2014/main" id="{DB225A3C-8E7C-4F35-96D0-DA4F2EDA6DAE}"/>
              </a:ext>
            </a:extLst>
          </p:cNvPr>
          <p:cNvSpPr>
            <a:spLocks xmlns:a="http://schemas.openxmlformats.org/drawingml/2006/main" noGrp="1"/>
          </p:cNvSpPr>
          <p:nvPr/>
        </p:nvSpPr>
        <p:spPr>
          <a:xfrm xmlns:a="http://schemas.openxmlformats.org/drawingml/2006/main">
            <a:off x="609600" y="1228725"/>
            <a:ext cx="1089660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275" b="0">
                <a:solidFill>
                  <a:srgbClr val="A8B7C9"/>
                </a:solidFill>
                <a:latin typeface="Avenir Next"/>
                <a:ea typeface="Avenir Next"/>
                <a:cs typeface="Avenir Next"/>
              </a:defRPr>
            </a:pPr>
            <a:r>
              <a:rPr sz="1275" b="0">
                <a:solidFill>
                  <a:srgbClr val="A8B7C9"/>
                </a:solidFill>
                <a:latin typeface="Avenir Next"/>
                <a:ea typeface="Avenir Next"/>
                <a:cs typeface="Avenir Next"/>
              </a:rPr>
              <a:t>The next milestone is more forward evidence—not broader risk.</a:t>
            </a:r>
          </a:p>
        </p:txBody>
      </p:sp>
      <p:sp>
        <p:nvSpPr>
          <p:cNvPr id="4" name="">
            <a:extLst xmlns:a="http://schemas.openxmlformats.org/drawingml/2006/main">
              <a:ext uri="{FF2B5EF4-FFF2-40B4-BE49-F238E27FC236}">
                <a16:creationId xmlns:a16="http://schemas.microsoft.com/office/drawing/2014/main" id="{664B2B2B-3C12-42C0-A13D-B1DE71683C38}"/>
              </a:ext>
            </a:extLst>
          </p:cNvPr>
          <p:cNvSpPr>
            <a:spLocks xmlns:a="http://schemas.openxmlformats.org/drawingml/2006/main" noGrp="1"/>
          </p:cNvSpPr>
          <p:nvPr/>
        </p:nvSpPr>
        <p:spPr>
          <a:xfrm xmlns:a="http://schemas.openxmlformats.org/drawingml/2006/main">
            <a:off x="609600" y="1905000"/>
            <a:ext cx="3295650" cy="2381250"/>
          </a:xfrm>
          <a:prstGeom xmlns:a="http://schemas.openxmlformats.org/drawingml/2006/main" prst="roundRect">
            <a:avLst>
              <a:gd name="adj" fmla="val 7200"/>
            </a:avLst>
          </a:prstGeom>
          <a:solidFill xmlns:a="http://schemas.openxmlformats.org/drawingml/2006/main">
            <a:srgbClr val="14283C"/>
          </a:solidFill>
          <a:ln xmlns:a="http://schemas.openxmlformats.org/drawingml/2006/main" w="9525">
            <a:solidFill>
              <a:srgbClr val="53E6A2"/>
            </a:solidFill>
            <a:prstDash val="solid"/>
          </a:ln>
        </p:spPr>
      </p:sp>
      <p:sp>
        <p:nvSpPr>
          <p:cNvPr id="5" name="">
            <a:extLst xmlns:a="http://schemas.openxmlformats.org/drawingml/2006/main">
              <a:ext uri="{FF2B5EF4-FFF2-40B4-BE49-F238E27FC236}">
                <a16:creationId xmlns:a16="http://schemas.microsoft.com/office/drawing/2014/main" id="{AB929A28-B8F9-44E0-ADE2-A0C5B87F6416}"/>
              </a:ext>
            </a:extLst>
          </p:cNvPr>
          <p:cNvSpPr>
            <a:spLocks xmlns:a="http://schemas.openxmlformats.org/drawingml/2006/main" noGrp="1"/>
          </p:cNvSpPr>
          <p:nvPr/>
        </p:nvSpPr>
        <p:spPr>
          <a:xfrm xmlns:a="http://schemas.openxmlformats.org/drawingml/2006/main">
            <a:off x="838200" y="2133600"/>
            <a:ext cx="283845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ctr">
              <a:defRPr sz="975" b="1">
                <a:solidFill>
                  <a:srgbClr val="53E6A2"/>
                </a:solidFill>
                <a:latin typeface="Avenir Next"/>
                <a:ea typeface="Avenir Next"/>
                <a:cs typeface="Avenir Next"/>
              </a:defRPr>
            </a:pPr>
            <a:r>
              <a:rPr sz="975" b="1">
                <a:solidFill>
                  <a:srgbClr val="53E6A2"/>
                </a:solidFill>
                <a:latin typeface="Avenir Next"/>
                <a:ea typeface="Avenir Next"/>
                <a:cs typeface="Avenir Next"/>
              </a:rPr>
              <a:t>NOW</a:t>
            </a:r>
          </a:p>
        </p:txBody>
      </p:sp>
      <p:sp>
        <p:nvSpPr>
          <p:cNvPr id="6" name="">
            <a:extLst xmlns:a="http://schemas.openxmlformats.org/drawingml/2006/main">
              <a:ext uri="{FF2B5EF4-FFF2-40B4-BE49-F238E27FC236}">
                <a16:creationId xmlns:a16="http://schemas.microsoft.com/office/drawing/2014/main" id="{89EBFB68-E822-48C1-B66F-C72F047D5F4B}"/>
              </a:ext>
            </a:extLst>
          </p:cNvPr>
          <p:cNvSpPr>
            <a:spLocks xmlns:a="http://schemas.openxmlformats.org/drawingml/2006/main" noGrp="1"/>
          </p:cNvSpPr>
          <p:nvPr/>
        </p:nvSpPr>
        <p:spPr>
          <a:xfrm xmlns:a="http://schemas.openxmlformats.org/drawingml/2006/main">
            <a:off x="838200" y="2667000"/>
            <a:ext cx="2838450" cy="1371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ctr">
              <a:lnSpc>
                <a:spcPct val="122000"/>
              </a:lnSpc>
              <a:buNone/>
              <a:defRPr sz="1500" b="1">
                <a:solidFill>
                  <a:srgbClr val="F4F8FF"/>
                </a:solidFill>
                <a:latin typeface="Avenir Next"/>
                <a:ea typeface="Avenir Next"/>
                <a:cs typeface="Avenir Next"/>
              </a:defRPr>
            </a:pPr>
            <a:r>
              <a:rPr sz="1500" b="1">
                <a:solidFill>
                  <a:srgbClr val="F4F8FF"/>
                </a:solidFill>
                <a:latin typeface="Avenir Next"/>
                <a:ea typeface="Avenir Next"/>
                <a:cs typeface="Avenir Next"/>
              </a:rPr>
              <a:t>Deployed dashboard</a:t>
            </a:r>
          </a:p>
          <a:p xmlns:a="http://schemas.openxmlformats.org/drawingml/2006/main">
            <a:pPr algn="ctr">
              <a:lnSpc>
                <a:spcPct val="122000"/>
              </a:lnSpc>
              <a:buNone/>
              <a:defRPr sz="1500" b="1">
                <a:solidFill>
                  <a:srgbClr val="F4F8FF"/>
                </a:solidFill>
                <a:latin typeface="Avenir Next"/>
                <a:ea typeface="Avenir Next"/>
                <a:cs typeface="Avenir Next"/>
              </a:defRPr>
            </a:pPr>
            <a:r>
              <a:rPr sz="1500" b="1">
                <a:solidFill>
                  <a:srgbClr val="F4F8FF"/>
                </a:solidFill>
                <a:latin typeface="Avenir Next"/>
                <a:ea typeface="Avenir Next"/>
                <a:cs typeface="Avenir Next"/>
              </a:rPr>
              <a:t>59 passing tests</a:t>
            </a:r>
          </a:p>
          <a:p xmlns:a="http://schemas.openxmlformats.org/drawingml/2006/main">
            <a:pPr algn="ctr">
              <a:lnSpc>
                <a:spcPct val="122000"/>
              </a:lnSpc>
              <a:buNone/>
              <a:defRPr sz="1500" b="1">
                <a:solidFill>
                  <a:srgbClr val="F4F8FF"/>
                </a:solidFill>
                <a:latin typeface="Avenir Next"/>
                <a:ea typeface="Avenir Next"/>
                <a:cs typeface="Avenir Next"/>
              </a:defRPr>
            </a:pPr>
            <a:r>
              <a:rPr sz="1500" b="1">
                <a:solidFill>
                  <a:srgbClr val="F4F8FF"/>
                </a:solidFill>
                <a:latin typeface="Avenir Next"/>
                <a:ea typeface="Avenir Next"/>
                <a:cs typeface="Avenir Next"/>
              </a:rPr>
              <a:t>3 broker-verified fills</a:t>
            </a:r>
          </a:p>
          <a:p xmlns:a="http://schemas.openxmlformats.org/drawingml/2006/main">
            <a:pPr algn="ctr">
              <a:lnSpc>
                <a:spcPct val="122000"/>
              </a:lnSpc>
              <a:buNone/>
              <a:defRPr sz="1500" b="1">
                <a:solidFill>
                  <a:srgbClr val="F4F8FF"/>
                </a:solidFill>
                <a:latin typeface="Avenir Next"/>
                <a:ea typeface="Avenir Next"/>
                <a:cs typeface="Avenir Next"/>
              </a:defRPr>
            </a:pPr>
            <a:r>
              <a:rPr sz="1500" b="1">
                <a:solidFill>
                  <a:srgbClr val="F4F8FF"/>
                </a:solidFill>
                <a:latin typeface="Avenir Next"/>
                <a:ea typeface="Avenir Next"/>
                <a:cs typeface="Avenir Next"/>
              </a:rPr>
              <a:t>Frozen holdout + full ledger</a:t>
            </a:r>
          </a:p>
        </p:txBody>
      </p:sp>
      <p:sp>
        <p:nvSpPr>
          <p:cNvPr id="7" name="">
            <a:extLst xmlns:a="http://schemas.openxmlformats.org/drawingml/2006/main">
              <a:ext uri="{FF2B5EF4-FFF2-40B4-BE49-F238E27FC236}">
                <a16:creationId xmlns:a16="http://schemas.microsoft.com/office/drawing/2014/main" id="{3CFAA1C6-0C6B-4607-B229-75C754D59D2B}"/>
              </a:ext>
            </a:extLst>
          </p:cNvPr>
          <p:cNvSpPr>
            <a:spLocks xmlns:a="http://schemas.openxmlformats.org/drawingml/2006/main" noGrp="1"/>
          </p:cNvSpPr>
          <p:nvPr/>
        </p:nvSpPr>
        <p:spPr>
          <a:xfrm xmlns:a="http://schemas.openxmlformats.org/drawingml/2006/main">
            <a:off x="4286250" y="1905000"/>
            <a:ext cx="3295650" cy="2381250"/>
          </a:xfrm>
          <a:prstGeom xmlns:a="http://schemas.openxmlformats.org/drawingml/2006/main" prst="roundRect">
            <a:avLst>
              <a:gd name="adj" fmla="val 7200"/>
            </a:avLst>
          </a:prstGeom>
          <a:solidFill xmlns:a="http://schemas.openxmlformats.org/drawingml/2006/main">
            <a:srgbClr val="14283C"/>
          </a:solidFill>
          <a:ln xmlns:a="http://schemas.openxmlformats.org/drawingml/2006/main" w="9525">
            <a:solidFill>
              <a:srgbClr val="55D6FF"/>
            </a:solidFill>
            <a:prstDash val="solid"/>
          </a:ln>
        </p:spPr>
      </p:sp>
      <p:sp>
        <p:nvSpPr>
          <p:cNvPr id="8" name="">
            <a:extLst xmlns:a="http://schemas.openxmlformats.org/drawingml/2006/main">
              <a:ext uri="{FF2B5EF4-FFF2-40B4-BE49-F238E27FC236}">
                <a16:creationId xmlns:a16="http://schemas.microsoft.com/office/drawing/2014/main" id="{E904E1AF-8E3D-4AB8-AB49-F48ACED9F71D}"/>
              </a:ext>
            </a:extLst>
          </p:cNvPr>
          <p:cNvSpPr>
            <a:spLocks xmlns:a="http://schemas.openxmlformats.org/drawingml/2006/main" noGrp="1"/>
          </p:cNvSpPr>
          <p:nvPr/>
        </p:nvSpPr>
        <p:spPr>
          <a:xfrm xmlns:a="http://schemas.openxmlformats.org/drawingml/2006/main">
            <a:off x="4514850" y="2133600"/>
            <a:ext cx="283845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ctr">
              <a:defRPr sz="975" b="1">
                <a:solidFill>
                  <a:srgbClr val="55D6FF"/>
                </a:solidFill>
                <a:latin typeface="Avenir Next"/>
                <a:ea typeface="Avenir Next"/>
                <a:cs typeface="Avenir Next"/>
              </a:defRPr>
            </a:pPr>
            <a:r>
              <a:rPr sz="975" b="1">
                <a:solidFill>
                  <a:srgbClr val="55D6FF"/>
                </a:solidFill>
                <a:latin typeface="Avenir Next"/>
                <a:ea typeface="Avenir Next"/>
                <a:cs typeface="Avenir Next"/>
              </a:rPr>
              <a:t>NEXT 30 DAYS</a:t>
            </a:r>
          </a:p>
        </p:txBody>
      </p:sp>
      <p:sp>
        <p:nvSpPr>
          <p:cNvPr id="9" name="">
            <a:extLst xmlns:a="http://schemas.openxmlformats.org/drawingml/2006/main">
              <a:ext uri="{FF2B5EF4-FFF2-40B4-BE49-F238E27FC236}">
                <a16:creationId xmlns:a16="http://schemas.microsoft.com/office/drawing/2014/main" id="{176D2A04-F41F-40F1-866C-D205CCCE7FE8}"/>
              </a:ext>
            </a:extLst>
          </p:cNvPr>
          <p:cNvSpPr>
            <a:spLocks xmlns:a="http://schemas.openxmlformats.org/drawingml/2006/main" noGrp="1"/>
          </p:cNvSpPr>
          <p:nvPr/>
        </p:nvSpPr>
        <p:spPr>
          <a:xfrm xmlns:a="http://schemas.openxmlformats.org/drawingml/2006/main">
            <a:off x="4514850" y="2667000"/>
            <a:ext cx="2838450" cy="1371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ctr">
              <a:lnSpc>
                <a:spcPct val="122000"/>
              </a:lnSpc>
              <a:buNone/>
              <a:defRPr sz="1500" b="1">
                <a:solidFill>
                  <a:srgbClr val="F4F8FF"/>
                </a:solidFill>
                <a:latin typeface="Avenir Next"/>
                <a:ea typeface="Avenir Next"/>
                <a:cs typeface="Avenir Next"/>
              </a:defRPr>
            </a:pPr>
            <a:r>
              <a:rPr sz="1500" b="1">
                <a:solidFill>
                  <a:srgbClr val="F4F8FF"/>
                </a:solidFill>
                <a:latin typeface="Avenir Next"/>
                <a:ea typeface="Avenir Next"/>
                <a:cs typeface="Avenir Next"/>
              </a:rPr>
              <a:t>Continuous paper forward test</a:t>
            </a:r>
          </a:p>
          <a:p xmlns:a="http://schemas.openxmlformats.org/drawingml/2006/main">
            <a:pPr algn="ctr">
              <a:lnSpc>
                <a:spcPct val="122000"/>
              </a:lnSpc>
              <a:buNone/>
              <a:defRPr sz="1500" b="1">
                <a:solidFill>
                  <a:srgbClr val="F4F8FF"/>
                </a:solidFill>
                <a:latin typeface="Avenir Next"/>
                <a:ea typeface="Avenir Next"/>
                <a:cs typeface="Avenir Next"/>
              </a:defRPr>
            </a:pPr>
            <a:r>
              <a:rPr sz="1500" b="1">
                <a:solidFill>
                  <a:srgbClr val="F4F8FF"/>
                </a:solidFill>
                <a:latin typeface="Avenir Next"/>
                <a:ea typeface="Avenir Next"/>
                <a:cs typeface="Avenir Next"/>
              </a:rPr>
              <a:t>Position lifecycle + exits</a:t>
            </a:r>
          </a:p>
          <a:p xmlns:a="http://schemas.openxmlformats.org/drawingml/2006/main">
            <a:pPr algn="ctr">
              <a:lnSpc>
                <a:spcPct val="122000"/>
              </a:lnSpc>
              <a:buNone/>
              <a:defRPr sz="1500" b="1">
                <a:solidFill>
                  <a:srgbClr val="F4F8FF"/>
                </a:solidFill>
                <a:latin typeface="Avenir Next"/>
                <a:ea typeface="Avenir Next"/>
                <a:cs typeface="Avenir Next"/>
              </a:defRPr>
            </a:pPr>
            <a:r>
              <a:rPr sz="1500" b="1">
                <a:solidFill>
                  <a:srgbClr val="F4F8FF"/>
                </a:solidFill>
                <a:latin typeface="Avenir Next"/>
                <a:ea typeface="Avenir Next"/>
                <a:cs typeface="Avenir Next"/>
              </a:rPr>
              <a:t>Daily broker reconciliation</a:t>
            </a:r>
          </a:p>
          <a:p xmlns:a="http://schemas.openxmlformats.org/drawingml/2006/main">
            <a:pPr algn="ctr">
              <a:lnSpc>
                <a:spcPct val="122000"/>
              </a:lnSpc>
              <a:buNone/>
              <a:defRPr sz="1500" b="1">
                <a:solidFill>
                  <a:srgbClr val="F4F8FF"/>
                </a:solidFill>
                <a:latin typeface="Avenir Next"/>
                <a:ea typeface="Avenir Next"/>
                <a:cs typeface="Avenir Next"/>
              </a:defRPr>
            </a:pPr>
            <a:r>
              <a:rPr sz="1500" b="1">
                <a:solidFill>
                  <a:srgbClr val="F4F8FF"/>
                </a:solidFill>
                <a:latin typeface="Avenir Next"/>
                <a:ea typeface="Avenir Next"/>
                <a:cs typeface="Avenir Next"/>
              </a:rPr>
              <a:t>Evaluation drift alerts</a:t>
            </a:r>
          </a:p>
        </p:txBody>
      </p:sp>
      <p:sp>
        <p:nvSpPr>
          <p:cNvPr id="10" name="">
            <a:extLst xmlns:a="http://schemas.openxmlformats.org/drawingml/2006/main">
              <a:ext uri="{FF2B5EF4-FFF2-40B4-BE49-F238E27FC236}">
                <a16:creationId xmlns:a16="http://schemas.microsoft.com/office/drawing/2014/main" id="{E2C410B6-B072-49F1-B6A3-7E4D2104264E}"/>
              </a:ext>
            </a:extLst>
          </p:cNvPr>
          <p:cNvSpPr>
            <a:spLocks xmlns:a="http://schemas.openxmlformats.org/drawingml/2006/main" noGrp="1"/>
          </p:cNvSpPr>
          <p:nvPr/>
        </p:nvSpPr>
        <p:spPr>
          <a:xfrm xmlns:a="http://schemas.openxmlformats.org/drawingml/2006/main">
            <a:off x="7962900" y="1905000"/>
            <a:ext cx="3295650" cy="2381250"/>
          </a:xfrm>
          <a:prstGeom xmlns:a="http://schemas.openxmlformats.org/drawingml/2006/main" prst="roundRect">
            <a:avLst>
              <a:gd name="adj" fmla="val 7200"/>
            </a:avLst>
          </a:prstGeom>
          <a:solidFill xmlns:a="http://schemas.openxmlformats.org/drawingml/2006/main">
            <a:srgbClr val="14283C"/>
          </a:solidFill>
          <a:ln xmlns:a="http://schemas.openxmlformats.org/drawingml/2006/main" w="9525">
            <a:solidFill>
              <a:srgbClr val="FFC857"/>
            </a:solidFill>
            <a:prstDash val="solid"/>
          </a:ln>
        </p:spPr>
      </p:sp>
      <p:sp>
        <p:nvSpPr>
          <p:cNvPr id="11" name="">
            <a:extLst xmlns:a="http://schemas.openxmlformats.org/drawingml/2006/main">
              <a:ext uri="{FF2B5EF4-FFF2-40B4-BE49-F238E27FC236}">
                <a16:creationId xmlns:a16="http://schemas.microsoft.com/office/drawing/2014/main" id="{E96EC2B5-9D4A-435A-828A-A2D4BE953AE8}"/>
              </a:ext>
            </a:extLst>
          </p:cNvPr>
          <p:cNvSpPr>
            <a:spLocks xmlns:a="http://schemas.openxmlformats.org/drawingml/2006/main" noGrp="1"/>
          </p:cNvSpPr>
          <p:nvPr/>
        </p:nvSpPr>
        <p:spPr>
          <a:xfrm xmlns:a="http://schemas.openxmlformats.org/drawingml/2006/main">
            <a:off x="8191500" y="2133600"/>
            <a:ext cx="283845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ctr">
              <a:defRPr sz="975" b="1">
                <a:solidFill>
                  <a:srgbClr val="FFC857"/>
                </a:solidFill>
                <a:latin typeface="Avenir Next"/>
                <a:ea typeface="Avenir Next"/>
                <a:cs typeface="Avenir Next"/>
              </a:defRPr>
            </a:pPr>
            <a:r>
              <a:rPr sz="975" b="1">
                <a:solidFill>
                  <a:srgbClr val="FFC857"/>
                </a:solidFill>
                <a:latin typeface="Avenir Next"/>
                <a:ea typeface="Avenir Next"/>
                <a:cs typeface="Avenir Next"/>
              </a:rPr>
              <a:t>NEXT 90 DAYS</a:t>
            </a:r>
          </a:p>
        </p:txBody>
      </p:sp>
      <p:sp>
        <p:nvSpPr>
          <p:cNvPr id="12" name="">
            <a:extLst xmlns:a="http://schemas.openxmlformats.org/drawingml/2006/main">
              <a:ext uri="{FF2B5EF4-FFF2-40B4-BE49-F238E27FC236}">
                <a16:creationId xmlns:a16="http://schemas.microsoft.com/office/drawing/2014/main" id="{6FC0C9CD-C393-48B1-B88F-33DF2EF981EB}"/>
              </a:ext>
            </a:extLst>
          </p:cNvPr>
          <p:cNvSpPr>
            <a:spLocks xmlns:a="http://schemas.openxmlformats.org/drawingml/2006/main" noGrp="1"/>
          </p:cNvSpPr>
          <p:nvPr/>
        </p:nvSpPr>
        <p:spPr>
          <a:xfrm xmlns:a="http://schemas.openxmlformats.org/drawingml/2006/main">
            <a:off x="8191500" y="2667000"/>
            <a:ext cx="2838450" cy="1371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ctr">
              <a:lnSpc>
                <a:spcPct val="122000"/>
              </a:lnSpc>
              <a:buNone/>
              <a:defRPr sz="1500" b="1">
                <a:solidFill>
                  <a:srgbClr val="F4F8FF"/>
                </a:solidFill>
                <a:latin typeface="Avenir Next"/>
                <a:ea typeface="Avenir Next"/>
                <a:cs typeface="Avenir Next"/>
              </a:defRPr>
            </a:pPr>
            <a:r>
              <a:rPr sz="1500" b="1">
                <a:solidFill>
                  <a:srgbClr val="F4F8FF"/>
                </a:solidFill>
                <a:latin typeface="Avenir Next"/>
                <a:ea typeface="Avenir Next"/>
                <a:cs typeface="Avenir Next"/>
              </a:rPr>
              <a:t>Shadow mode for adviser teams</a:t>
            </a:r>
          </a:p>
          <a:p xmlns:a="http://schemas.openxmlformats.org/drawingml/2006/main">
            <a:pPr algn="ctr">
              <a:lnSpc>
                <a:spcPct val="122000"/>
              </a:lnSpc>
              <a:buNone/>
              <a:defRPr sz="1500" b="1">
                <a:solidFill>
                  <a:srgbClr val="F4F8FF"/>
                </a:solidFill>
                <a:latin typeface="Avenir Next"/>
                <a:ea typeface="Avenir Next"/>
                <a:cs typeface="Avenir Next"/>
              </a:defRPr>
            </a:pPr>
            <a:r>
              <a:rPr sz="1500" b="1">
                <a:solidFill>
                  <a:srgbClr val="F4F8FF"/>
                </a:solidFill>
                <a:latin typeface="Avenir Next"/>
                <a:ea typeface="Avenir Next"/>
                <a:cs typeface="Avenir Next"/>
              </a:rPr>
              <a:t>Policy packs + approvals</a:t>
            </a:r>
          </a:p>
          <a:p xmlns:a="http://schemas.openxmlformats.org/drawingml/2006/main">
            <a:pPr algn="ctr">
              <a:lnSpc>
                <a:spcPct val="122000"/>
              </a:lnSpc>
              <a:buNone/>
              <a:defRPr sz="1500" b="1">
                <a:solidFill>
                  <a:srgbClr val="F4F8FF"/>
                </a:solidFill>
                <a:latin typeface="Avenir Next"/>
                <a:ea typeface="Avenir Next"/>
                <a:cs typeface="Avenir Next"/>
              </a:defRPr>
            </a:pPr>
            <a:r>
              <a:rPr sz="1500" b="1">
                <a:solidFill>
                  <a:srgbClr val="F4F8FF"/>
                </a:solidFill>
                <a:latin typeface="Avenir Next"/>
                <a:ea typeface="Avenir Next"/>
                <a:cs typeface="Avenir Next"/>
              </a:rPr>
              <a:t>Private deployment</a:t>
            </a:r>
          </a:p>
          <a:p xmlns:a="http://schemas.openxmlformats.org/drawingml/2006/main">
            <a:pPr algn="ctr">
              <a:lnSpc>
                <a:spcPct val="122000"/>
              </a:lnSpc>
              <a:buNone/>
              <a:defRPr sz="1500" b="1">
                <a:solidFill>
                  <a:srgbClr val="F4F8FF"/>
                </a:solidFill>
                <a:latin typeface="Avenir Next"/>
                <a:ea typeface="Avenir Next"/>
                <a:cs typeface="Avenir Next"/>
              </a:defRPr>
            </a:pPr>
            <a:r>
              <a:rPr sz="1500" b="1">
                <a:solidFill>
                  <a:srgbClr val="F4F8FF"/>
                </a:solidFill>
                <a:latin typeface="Avenir Next"/>
                <a:ea typeface="Avenir Next"/>
                <a:cs typeface="Avenir Next"/>
              </a:rPr>
              <a:t>No live capital before gates</a:t>
            </a:r>
          </a:p>
        </p:txBody>
      </p:sp>
      <p:cxnSp>
        <p:nvCxnSpPr>
          <p:cNvPr id="34" name=""/>
          <p:cNvCxnSpPr>
            <a:stCxn xmlns:a="http://schemas.openxmlformats.org/drawingml/2006/main" id="4" idx="3"/>
            <a:endCxn xmlns:a="http://schemas.openxmlformats.org/drawingml/2006/main" id="7" idx="1"/>
          </p:cNvCxnSpPr>
          <p:nvPr/>
        </p:nvCxnSpPr>
        <p:spPr>
          <a:xfrm xmlns:a="http://schemas.openxmlformats.org/drawingml/2006/main">
            <a:off x="3905250" y="3095625"/>
            <a:ext cx="381000" cy="0"/>
          </a:xfrm>
          <a:prstGeom xmlns:a="http://schemas.openxmlformats.org/drawingml/2006/main" prst="straightConnector1">
            <a:avLst/>
          </a:prstGeom>
          <a:ln xmlns:a="http://schemas.openxmlformats.org/drawingml/2006/main" w="19050">
            <a:solidFill>
              <a:srgbClr val="55D6FF"/>
            </a:solidFill>
            <a:prstDash val="solid"/>
            <a:tailEnd type="arrow" w="sm" len="sm"/>
          </a:ln>
        </p:spPr>
      </p:cxnSp>
      <p:cxnSp>
        <p:nvCxnSpPr>
          <p:cNvPr id="35" name=""/>
          <p:cNvCxnSpPr>
            <a:stCxn xmlns:a="http://schemas.openxmlformats.org/drawingml/2006/main" id="7" idx="3"/>
            <a:endCxn xmlns:a="http://schemas.openxmlformats.org/drawingml/2006/main" id="10" idx="1"/>
          </p:cNvCxnSpPr>
          <p:nvPr/>
        </p:nvCxnSpPr>
        <p:spPr>
          <a:xfrm xmlns:a="http://schemas.openxmlformats.org/drawingml/2006/main">
            <a:off x="7581900" y="3095625"/>
            <a:ext cx="381000" cy="0"/>
          </a:xfrm>
          <a:prstGeom xmlns:a="http://schemas.openxmlformats.org/drawingml/2006/main" prst="straightConnector1">
            <a:avLst/>
          </a:prstGeom>
          <a:ln xmlns:a="http://schemas.openxmlformats.org/drawingml/2006/main" w="19050">
            <a:solidFill>
              <a:srgbClr val="FFC857"/>
            </a:solidFill>
            <a:prstDash val="solid"/>
            <a:tailEnd type="arrow" w="sm" len="sm"/>
          </a:ln>
        </p:spPr>
      </p:cxnSp>
      <p:sp>
        <p:nvSpPr>
          <p:cNvPr id="15" name="">
            <a:extLst xmlns:a="http://schemas.openxmlformats.org/drawingml/2006/main">
              <a:ext uri="{FF2B5EF4-FFF2-40B4-BE49-F238E27FC236}">
                <a16:creationId xmlns:a16="http://schemas.microsoft.com/office/drawing/2014/main" id="{5B83148B-C169-4364-94EC-B57D6E7A2357}"/>
              </a:ext>
            </a:extLst>
          </p:cNvPr>
          <p:cNvSpPr>
            <a:spLocks xmlns:a="http://schemas.openxmlformats.org/drawingml/2006/main" noGrp="1"/>
          </p:cNvSpPr>
          <p:nvPr/>
        </p:nvSpPr>
        <p:spPr>
          <a:xfrm xmlns:a="http://schemas.openxmlformats.org/drawingml/2006/main">
            <a:off x="609600" y="4857750"/>
            <a:ext cx="2857500" cy="304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800" b="1">
                <a:solidFill>
                  <a:srgbClr val="F4F8FF"/>
                </a:solidFill>
                <a:latin typeface="Avenir Next"/>
                <a:ea typeface="Avenir Next"/>
                <a:cs typeface="Avenir Next"/>
              </a:defRPr>
            </a:pPr>
            <a:r>
              <a:rPr sz="1800" b="1">
                <a:solidFill>
                  <a:srgbClr val="F4F8FF"/>
                </a:solidFill>
                <a:latin typeface="Avenir Next"/>
                <a:ea typeface="Avenir Next"/>
                <a:cs typeface="Avenir Next"/>
              </a:rPr>
              <a:t>Inspect the evidence</a:t>
            </a:r>
          </a:p>
        </p:txBody>
      </p:sp>
      <p:sp>
        <p:nvSpPr>
          <p:cNvPr id="16" name="">
            <a:extLst xmlns:a="http://schemas.openxmlformats.org/drawingml/2006/main">
              <a:ext uri="{FF2B5EF4-FFF2-40B4-BE49-F238E27FC236}">
                <a16:creationId xmlns:a16="http://schemas.microsoft.com/office/drawing/2014/main" id="{1EA7EFB3-1E44-423C-A2DC-512601E957DB}"/>
              </a:ext>
            </a:extLst>
          </p:cNvPr>
          <p:cNvSpPr>
            <a:spLocks xmlns:a="http://schemas.openxmlformats.org/drawingml/2006/main" noGrp="1"/>
          </p:cNvSpPr>
          <p:nvPr/>
        </p:nvSpPr>
        <p:spPr>
          <a:xfrm xmlns:a="http://schemas.openxmlformats.org/drawingml/2006/main">
            <a:off x="609600" y="5276850"/>
            <a:ext cx="590550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08000"/>
              </a:lnSpc>
              <a:buNone/>
              <a:defRPr sz="1350" b="0">
                <a:solidFill>
                  <a:srgbClr val="F4F8FF"/>
                </a:solidFill>
                <a:latin typeface="Avenir Next"/>
                <a:ea typeface="Avenir Next"/>
                <a:cs typeface="Avenir Next"/>
              </a:defRPr>
            </a:pPr>
            <a:r>
              <a:rPr sz="1350" b="1" u="sng">
                <a:solidFill>
                  <a:srgbClr val="F4F8FF"/>
                </a:solidFill>
                <a:latin typeface="Avenir Next"/>
                <a:ea typeface="Avenir Next"/>
                <a:cs typeface="Avenir Next"/>
                <a:hlinkClick xmlns:r="http://schemas.openxmlformats.org/officeDocument/2006/relationships" r:id="R08832e9f90d449e8"/>
              </a:rPr>
              <a:t>Live dashboard</a:t>
            </a:r>
            <a:r>
              <a:rPr sz="1350" b="0">
                <a:solidFill>
                  <a:srgbClr val="F4F8FF"/>
                </a:solidFill>
                <a:latin typeface="Avenir Next"/>
                <a:ea typeface="Avenir Next"/>
                <a:cs typeface="Avenir Next"/>
              </a:rPr>
              <a:t>  ·  </a:t>
            </a:r>
            <a:r>
              <a:rPr sz="1350" b="1" u="sng">
                <a:solidFill>
                  <a:srgbClr val="F4F8FF"/>
                </a:solidFill>
                <a:latin typeface="Avenir Next"/>
                <a:ea typeface="Avenir Next"/>
                <a:cs typeface="Avenir Next"/>
                <a:hlinkClick xmlns:r="http://schemas.openxmlformats.org/officeDocument/2006/relationships" r:id="Red34243c65754331"/>
              </a:rPr>
              <a:t>GitHub repository</a:t>
            </a:r>
          </a:p>
        </p:txBody>
      </p:sp>
      <p:sp>
        <p:nvSpPr>
          <p:cNvPr id="17" name="">
            <a:extLst xmlns:a="http://schemas.openxmlformats.org/drawingml/2006/main">
              <a:ext uri="{FF2B5EF4-FFF2-40B4-BE49-F238E27FC236}">
                <a16:creationId xmlns:a16="http://schemas.microsoft.com/office/drawing/2014/main" id="{F8D1752F-2B09-499B-AD40-1E9E6FCF3A1A}"/>
              </a:ext>
            </a:extLst>
          </p:cNvPr>
          <p:cNvSpPr>
            <a:spLocks xmlns:a="http://schemas.openxmlformats.org/drawingml/2006/main" noGrp="1"/>
          </p:cNvSpPr>
          <p:nvPr/>
        </p:nvSpPr>
        <p:spPr>
          <a:xfrm xmlns:a="http://schemas.openxmlformats.org/drawingml/2006/main">
            <a:off x="7410450" y="4857750"/>
            <a:ext cx="4171950" cy="304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r">
              <a:defRPr sz="1800" b="1">
                <a:solidFill>
                  <a:srgbClr val="F4F8FF"/>
                </a:solidFill>
                <a:latin typeface="Avenir Next"/>
                <a:ea typeface="Avenir Next"/>
                <a:cs typeface="Avenir Next"/>
              </a:defRPr>
            </a:pPr>
            <a:r>
              <a:rPr sz="1800" b="1">
                <a:solidFill>
                  <a:srgbClr val="F4F8FF"/>
                </a:solidFill>
                <a:latin typeface="Avenir Next"/>
                <a:ea typeface="Avenir Next"/>
                <a:cs typeface="Avenir Next"/>
              </a:rPr>
              <a:t>Russlan Ramdowar</a:t>
            </a:r>
          </a:p>
        </p:txBody>
      </p:sp>
      <p:sp>
        <p:nvSpPr>
          <p:cNvPr id="18" name="">
            <a:extLst xmlns:a="http://schemas.openxmlformats.org/drawingml/2006/main">
              <a:ext uri="{FF2B5EF4-FFF2-40B4-BE49-F238E27FC236}">
                <a16:creationId xmlns:a16="http://schemas.microsoft.com/office/drawing/2014/main" id="{E5D84596-EF42-40D3-B859-21CE111D3F90}"/>
              </a:ext>
            </a:extLst>
          </p:cNvPr>
          <p:cNvSpPr>
            <a:spLocks xmlns:a="http://schemas.openxmlformats.org/drawingml/2006/main" noGrp="1"/>
          </p:cNvSpPr>
          <p:nvPr/>
        </p:nvSpPr>
        <p:spPr>
          <a:xfrm xmlns:a="http://schemas.openxmlformats.org/drawingml/2006/main">
            <a:off x="7410450" y="5257800"/>
            <a:ext cx="417195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r">
              <a:defRPr sz="1200" b="0">
                <a:solidFill>
                  <a:srgbClr val="A8B7C9"/>
                </a:solidFill>
                <a:latin typeface="Avenir Next"/>
                <a:ea typeface="Avenir Next"/>
                <a:cs typeface="Avenir Next"/>
              </a:defRPr>
            </a:pPr>
            <a:r>
              <a:rPr sz="1200" b="0">
                <a:solidFill>
                  <a:srgbClr val="A8B7C9"/>
                </a:solidFill>
                <a:latin typeface="Avenir Next"/>
                <a:ea typeface="Avenir Next"/>
                <a:cs typeface="Avenir Next"/>
              </a:rPr>
              <a:t>Founder · iPulse AI · Future Edge Group FZE</a:t>
            </a:r>
          </a:p>
        </p:txBody>
      </p:sp>
      <p:sp>
        <p:nvSpPr>
          <p:cNvPr id="19" name="">
            <a:extLst xmlns:a="http://schemas.openxmlformats.org/drawingml/2006/main">
              <a:ext uri="{FF2B5EF4-FFF2-40B4-BE49-F238E27FC236}">
                <a16:creationId xmlns:a16="http://schemas.microsoft.com/office/drawing/2014/main" id="{75EFE422-CE0E-46C2-B16E-0F4F21E5D6A4}"/>
              </a:ext>
            </a:extLst>
          </p:cNvPr>
          <p:cNvSpPr>
            <a:spLocks xmlns:a="http://schemas.openxmlformats.org/drawingml/2006/main" noGrp="1"/>
          </p:cNvSpPr>
          <p:nvPr/>
        </p:nvSpPr>
        <p:spPr>
          <a:xfrm xmlns:a="http://schemas.openxmlformats.org/drawingml/2006/main">
            <a:off x="1905000" y="5905500"/>
            <a:ext cx="838200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ctr">
              <a:defRPr sz="1650" b="1">
                <a:solidFill>
                  <a:srgbClr val="53E6A2"/>
                </a:solidFill>
                <a:latin typeface="Avenir Next"/>
                <a:ea typeface="Avenir Next"/>
                <a:cs typeface="Avenir Next"/>
              </a:defRPr>
            </a:pPr>
            <a:r>
              <a:rPr sz="1650" b="1">
                <a:solidFill>
                  <a:srgbClr val="53E6A2"/>
                </a:solidFill>
                <a:latin typeface="Avenir Next"/>
                <a:ea typeface="Avenir Next"/>
                <a:cs typeface="Avenir Next"/>
              </a:rPr>
              <a:t>AI proposes. Deterministic risk decides. Alpaca executes. The evidence remains inspectable.</a:t>
            </a:r>
          </a:p>
        </p:txBody>
      </p:sp>
      <p:sp>
        <p:nvSpPr>
          <p:cNvPr id="20" name="">
            <a:extLst xmlns:a="http://schemas.openxmlformats.org/drawingml/2006/main">
              <a:ext uri="{FF2B5EF4-FFF2-40B4-BE49-F238E27FC236}">
                <a16:creationId xmlns:a16="http://schemas.microsoft.com/office/drawing/2014/main" id="{5E032F67-422F-4930-AC65-43F516BC6E5B}"/>
              </a:ext>
            </a:extLst>
          </p:cNvPr>
          <p:cNvSpPr>
            <a:spLocks xmlns:a="http://schemas.openxmlformats.org/drawingml/2006/main" noGrp="1"/>
          </p:cNvSpPr>
          <p:nvPr/>
        </p:nvSpPr>
        <p:spPr>
          <a:xfrm xmlns:a="http://schemas.openxmlformats.org/drawingml/2006/main">
            <a:off x="609600" y="6496050"/>
            <a:ext cx="10972800" cy="0"/>
          </a:xfrm>
          <a:prstGeom xmlns:a="http://schemas.openxmlformats.org/drawingml/2006/main" prst="line">
            <a:avLst/>
          </a:prstGeom>
          <a:noFill xmlns:a="http://schemas.openxmlformats.org/drawingml/2006/main"/>
          <a:ln xmlns:a="http://schemas.openxmlformats.org/drawingml/2006/main" w="9525">
            <a:solidFill>
              <a:srgbClr val="29425D"/>
            </a:solidFill>
            <a:prstDash val="solid"/>
          </a:ln>
        </p:spPr>
      </p:sp>
      <p:sp>
        <p:nvSpPr>
          <p:cNvPr id="21" name="">
            <a:extLst xmlns:a="http://schemas.openxmlformats.org/drawingml/2006/main">
              <a:ext uri="{FF2B5EF4-FFF2-40B4-BE49-F238E27FC236}">
                <a16:creationId xmlns:a16="http://schemas.microsoft.com/office/drawing/2014/main" id="{EE936100-7923-4BE8-95C5-AB37D0EE1793}"/>
              </a:ext>
            </a:extLst>
          </p:cNvPr>
          <p:cNvSpPr>
            <a:spLocks xmlns:a="http://schemas.openxmlformats.org/drawingml/2006/main" noGrp="1"/>
          </p:cNvSpPr>
          <p:nvPr/>
        </p:nvSpPr>
        <p:spPr>
          <a:xfrm xmlns:a="http://schemas.openxmlformats.org/drawingml/2006/main">
            <a:off x="609600" y="6572250"/>
            <a:ext cx="109728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750" b="0">
                <a:solidFill>
                  <a:srgbClr val="A8B7C9"/>
                </a:solidFill>
                <a:latin typeface="Avenir Next"/>
                <a:ea typeface="Avenir Next"/>
                <a:cs typeface="Avenir Next"/>
              </a:defRPr>
            </a:pPr>
            <a:r>
              <a:rPr sz="750" b="0">
                <a:solidFill>
                  <a:srgbClr val="A8B7C9"/>
                </a:solidFill>
                <a:latin typeface="Avenir Next"/>
                <a:ea typeface="Avenir Next"/>
                <a:cs typeface="Avenir Next"/>
              </a:rPr>
              <a:t>iPulse AI Options Alpha Agent · Alpaca paper trading · Not investment advice</a:t>
            </a:r>
          </a:p>
        </p:txBody>
      </p:sp>
    </p:spTree>
    <p:extLst>
      <p:ext uri="{BB962C8B-B14F-4D97-AF65-F5344CB8AC3E}">
        <p14:creationId xmlns:p14="http://schemas.microsoft.com/office/powerpoint/2010/main" val="1566616547"/>
      </p:ext>
    </p:extLst>
  </p:cSld>
</p:sld>
</file>

<file path=ppt/slides/slide2.xml><?xml version="1.0" encoding="utf-8"?>
<p:sld xmlns:p="http://schemas.openxmlformats.org/presentationml/2006/main">
  <p:cSld>
    <p:bg>
      <p:bgPr>
        <a:solidFill xmlns:a="http://schemas.openxmlformats.org/drawingml/2006/main">
          <a:srgbClr val="07111D"/>
        </a:solidFill>
      </p:bgPr>
    </p:bg>
    <p:spTree>
      <p:nvGrpSpPr>
        <p:cNvPr id="1" name=""/>
        <p:cNvGrpSpPr/>
        <p:nvPr/>
      </p:nvGrpSpPr>
      <p:grpSpPr>
        <a:xfrm xmlns:a="http://schemas.openxmlformats.org/drawingml/2006/main"/>
      </p:grpSpPr>
      <p:sp>
        <p:nvSpPr>
          <p:cNvPr id="21" name="">
            <a:extLst xmlns:a="http://schemas.openxmlformats.org/drawingml/2006/main">
              <a:ext uri="{FF2B5EF4-FFF2-40B4-BE49-F238E27FC236}">
                <a16:creationId xmlns:a16="http://schemas.microsoft.com/office/drawing/2014/main" id="{2A734A74-6FA7-45AA-9197-6486FA6FAAA4}"/>
              </a:ext>
            </a:extLst>
          </p:cNvPr>
          <p:cNvSpPr>
            <a:spLocks xmlns:a="http://schemas.openxmlformats.org/drawingml/2006/main" noGrp="1"/>
          </p:cNvSpPr>
          <p:nvPr/>
        </p:nvSpPr>
        <p:spPr>
          <a:xfrm xmlns:a="http://schemas.openxmlformats.org/drawingml/2006/main">
            <a:off x="609600" y="361950"/>
            <a:ext cx="419100"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050" b="1">
                <a:solidFill>
                  <a:srgbClr val="55D6FF"/>
                </a:solidFill>
                <a:latin typeface="Avenir Next"/>
                <a:ea typeface="Avenir Next"/>
                <a:cs typeface="Avenir Next"/>
              </a:defRPr>
            </a:pPr>
            <a:r>
              <a:rPr sz="1050" b="1">
                <a:solidFill>
                  <a:srgbClr val="55D6FF"/>
                </a:solidFill>
                <a:latin typeface="Avenir Next"/>
                <a:ea typeface="Avenir Next"/>
                <a:cs typeface="Avenir Next"/>
              </a:rPr>
              <a:t>01</a:t>
            </a:r>
          </a:p>
        </p:txBody>
      </p:sp>
      <p:sp>
        <p:nvSpPr>
          <p:cNvPr id="2" name="">
            <a:extLst xmlns:a="http://schemas.openxmlformats.org/drawingml/2006/main">
              <a:ext uri="{FF2B5EF4-FFF2-40B4-BE49-F238E27FC236}">
                <a16:creationId xmlns:a16="http://schemas.microsoft.com/office/drawing/2014/main" id="{283469F0-5453-49B0-BD4B-D8A8DDC24884}"/>
              </a:ext>
            </a:extLst>
          </p:cNvPr>
          <p:cNvSpPr>
            <a:spLocks xmlns:a="http://schemas.openxmlformats.org/drawingml/2006/main" noGrp="1"/>
          </p:cNvSpPr>
          <p:nvPr/>
        </p:nvSpPr>
        <p:spPr>
          <a:xfrm xmlns:a="http://schemas.openxmlformats.org/drawingml/2006/main">
            <a:off x="609600" y="685800"/>
            <a:ext cx="1089660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2850" b="1">
                <a:solidFill>
                  <a:srgbClr val="F4F8FF"/>
                </a:solidFill>
                <a:latin typeface="Avenir Next"/>
                <a:ea typeface="Avenir Next"/>
                <a:cs typeface="Avenir Next"/>
              </a:defRPr>
            </a:pPr>
            <a:r>
              <a:rPr sz="2850" b="1">
                <a:solidFill>
                  <a:srgbClr val="F4F8FF"/>
                </a:solidFill>
                <a:latin typeface="Avenir Next"/>
                <a:ea typeface="Avenir Next"/>
                <a:cs typeface="Avenir Next"/>
              </a:rPr>
              <a:t>Investment teams cannot govern a black-box trading agent.</a:t>
            </a:r>
          </a:p>
        </p:txBody>
      </p:sp>
      <p:sp>
        <p:nvSpPr>
          <p:cNvPr id="3" name="">
            <a:extLst xmlns:a="http://schemas.openxmlformats.org/drawingml/2006/main">
              <a:ext uri="{FF2B5EF4-FFF2-40B4-BE49-F238E27FC236}">
                <a16:creationId xmlns:a16="http://schemas.microsoft.com/office/drawing/2014/main" id="{BAF57500-C2A5-434A-B53F-2C7CE95EC821}"/>
              </a:ext>
            </a:extLst>
          </p:cNvPr>
          <p:cNvSpPr>
            <a:spLocks xmlns:a="http://schemas.openxmlformats.org/drawingml/2006/main" noGrp="1"/>
          </p:cNvSpPr>
          <p:nvPr/>
        </p:nvSpPr>
        <p:spPr>
          <a:xfrm xmlns:a="http://schemas.openxmlformats.org/drawingml/2006/main">
            <a:off x="609600" y="1228725"/>
            <a:ext cx="1089660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275" b="0">
                <a:solidFill>
                  <a:srgbClr val="A8B7C9"/>
                </a:solidFill>
                <a:latin typeface="Avenir Next"/>
                <a:ea typeface="Avenir Next"/>
                <a:cs typeface="Avenir Next"/>
              </a:defRPr>
            </a:pPr>
            <a:r>
              <a:rPr sz="1275" b="0">
                <a:solidFill>
                  <a:srgbClr val="A8B7C9"/>
                </a:solidFill>
                <a:latin typeface="Avenir Next"/>
                <a:ea typeface="Avenir Next"/>
                <a:cs typeface="Avenir Next"/>
              </a:rPr>
              <a:t>The buyer is not asking for another signal. The buyer is asking: can we reconstruct why capital moved?</a:t>
            </a:r>
          </a:p>
        </p:txBody>
      </p:sp>
      <p:sp>
        <p:nvSpPr>
          <p:cNvPr id="4" name="">
            <a:extLst xmlns:a="http://schemas.openxmlformats.org/drawingml/2006/main">
              <a:ext uri="{FF2B5EF4-FFF2-40B4-BE49-F238E27FC236}">
                <a16:creationId xmlns:a16="http://schemas.microsoft.com/office/drawing/2014/main" id="{BDE38915-B9A4-477D-9B1F-E1F22CE9ECBB}"/>
              </a:ext>
            </a:extLst>
          </p:cNvPr>
          <p:cNvSpPr>
            <a:spLocks xmlns:a="http://schemas.openxmlformats.org/drawingml/2006/main" noGrp="1"/>
          </p:cNvSpPr>
          <p:nvPr/>
        </p:nvSpPr>
        <p:spPr>
          <a:xfrm xmlns:a="http://schemas.openxmlformats.org/drawingml/2006/main">
            <a:off x="609600" y="1952625"/>
            <a:ext cx="3333750" cy="1981200"/>
          </a:xfrm>
          <a:prstGeom xmlns:a="http://schemas.openxmlformats.org/drawingml/2006/main" prst="roundRect">
            <a:avLst>
              <a:gd name="adj" fmla="val 8654"/>
            </a:avLst>
          </a:prstGeom>
          <a:solidFill xmlns:a="http://schemas.openxmlformats.org/drawingml/2006/main">
            <a:srgbClr val="101F30"/>
          </a:solidFill>
          <a:ln xmlns:a="http://schemas.openxmlformats.org/drawingml/2006/main" w="9525">
            <a:solidFill>
              <a:srgbClr val="29425D"/>
            </a:solidFill>
            <a:prstDash val="solid"/>
          </a:ln>
        </p:spPr>
      </p:sp>
      <p:sp>
        <p:nvSpPr>
          <p:cNvPr id="5" name="">
            <a:extLst xmlns:a="http://schemas.openxmlformats.org/drawingml/2006/main">
              <a:ext uri="{FF2B5EF4-FFF2-40B4-BE49-F238E27FC236}">
                <a16:creationId xmlns:a16="http://schemas.microsoft.com/office/drawing/2014/main" id="{55F7BF88-56B3-4499-903F-1A0AE7EAD2DF}"/>
              </a:ext>
            </a:extLst>
          </p:cNvPr>
          <p:cNvSpPr>
            <a:spLocks xmlns:a="http://schemas.openxmlformats.org/drawingml/2006/main" noGrp="1"/>
          </p:cNvSpPr>
          <p:nvPr/>
        </p:nvSpPr>
        <p:spPr>
          <a:xfrm xmlns:a="http://schemas.openxmlformats.org/drawingml/2006/main">
            <a:off x="819150" y="2181225"/>
            <a:ext cx="171450" cy="171450"/>
          </a:xfrm>
          <a:prstGeom xmlns:a="http://schemas.openxmlformats.org/drawingml/2006/main" prst="ellipse">
            <a:avLst/>
          </a:prstGeom>
          <a:solidFill xmlns:a="http://schemas.openxmlformats.org/drawingml/2006/main">
            <a:srgbClr val="FF6B7D"/>
          </a:solidFill>
          <a:ln xmlns:a="http://schemas.openxmlformats.org/drawingml/2006/main" w="0">
            <a:noFill/>
          </a:ln>
        </p:spPr>
      </p:sp>
      <p:sp>
        <p:nvSpPr>
          <p:cNvPr id="6" name="">
            <a:extLst xmlns:a="http://schemas.openxmlformats.org/drawingml/2006/main">
              <a:ext uri="{FF2B5EF4-FFF2-40B4-BE49-F238E27FC236}">
                <a16:creationId xmlns:a16="http://schemas.microsoft.com/office/drawing/2014/main" id="{12ABC4E8-BFF2-4398-A096-6D0086070909}"/>
              </a:ext>
            </a:extLst>
          </p:cNvPr>
          <p:cNvSpPr>
            <a:spLocks xmlns:a="http://schemas.openxmlformats.org/drawingml/2006/main" noGrp="1"/>
          </p:cNvSpPr>
          <p:nvPr/>
        </p:nvSpPr>
        <p:spPr>
          <a:xfrm xmlns:a="http://schemas.openxmlformats.org/drawingml/2006/main">
            <a:off x="1133475" y="2114550"/>
            <a:ext cx="2571750" cy="3429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650" b="1">
                <a:solidFill>
                  <a:srgbClr val="F4F8FF"/>
                </a:solidFill>
                <a:latin typeface="Avenir Next"/>
                <a:ea typeface="Avenir Next"/>
                <a:cs typeface="Avenir Next"/>
              </a:defRPr>
            </a:pPr>
            <a:r>
              <a:rPr sz="1650" b="1">
                <a:solidFill>
                  <a:srgbClr val="F4F8FF"/>
                </a:solidFill>
                <a:latin typeface="Avenir Next"/>
                <a:ea typeface="Avenir Next"/>
                <a:cs typeface="Avenir Next"/>
              </a:rPr>
              <a:t>Reasoning drift</a:t>
            </a:r>
          </a:p>
        </p:txBody>
      </p:sp>
      <p:sp>
        <p:nvSpPr>
          <p:cNvPr id="7" name="">
            <a:extLst xmlns:a="http://schemas.openxmlformats.org/drawingml/2006/main">
              <a:ext uri="{FF2B5EF4-FFF2-40B4-BE49-F238E27FC236}">
                <a16:creationId xmlns:a16="http://schemas.microsoft.com/office/drawing/2014/main" id="{C46BC156-F429-4EEF-B6F9-CCD5BE0E1270}"/>
              </a:ext>
            </a:extLst>
          </p:cNvPr>
          <p:cNvSpPr>
            <a:spLocks xmlns:a="http://schemas.openxmlformats.org/drawingml/2006/main" noGrp="1"/>
          </p:cNvSpPr>
          <p:nvPr/>
        </p:nvSpPr>
        <p:spPr>
          <a:xfrm xmlns:a="http://schemas.openxmlformats.org/drawingml/2006/main">
            <a:off x="819150" y="2686050"/>
            <a:ext cx="2914650" cy="990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5000"/>
              </a:lnSpc>
              <a:buNone/>
              <a:defRPr sz="1350" b="0">
                <a:solidFill>
                  <a:srgbClr val="A8B7C9"/>
                </a:solidFill>
                <a:latin typeface="Avenir Next"/>
                <a:ea typeface="Avenir Next"/>
                <a:cs typeface="Avenir Next"/>
              </a:defRPr>
            </a:pPr>
            <a:r>
              <a:rPr sz="1350" b="0">
                <a:solidFill>
                  <a:srgbClr val="A8B7C9"/>
                </a:solidFill>
                <a:latin typeface="Avenir Next"/>
                <a:ea typeface="Avenir Next"/>
                <a:cs typeface="Avenir Next"/>
              </a:rPr>
              <a:t>A plausible narrative can silently change the strategy after every market move.</a:t>
            </a:r>
          </a:p>
        </p:txBody>
      </p:sp>
      <p:sp>
        <p:nvSpPr>
          <p:cNvPr id="8" name="">
            <a:extLst xmlns:a="http://schemas.openxmlformats.org/drawingml/2006/main">
              <a:ext uri="{FF2B5EF4-FFF2-40B4-BE49-F238E27FC236}">
                <a16:creationId xmlns:a16="http://schemas.microsoft.com/office/drawing/2014/main" id="{3ED8ECCA-409B-4F5C-AD57-1152BA67D837}"/>
              </a:ext>
            </a:extLst>
          </p:cNvPr>
          <p:cNvSpPr>
            <a:spLocks xmlns:a="http://schemas.openxmlformats.org/drawingml/2006/main" noGrp="1"/>
          </p:cNvSpPr>
          <p:nvPr/>
        </p:nvSpPr>
        <p:spPr>
          <a:xfrm xmlns:a="http://schemas.openxmlformats.org/drawingml/2006/main">
            <a:off x="4324350" y="1952625"/>
            <a:ext cx="3333750" cy="1981200"/>
          </a:xfrm>
          <a:prstGeom xmlns:a="http://schemas.openxmlformats.org/drawingml/2006/main" prst="roundRect">
            <a:avLst>
              <a:gd name="adj" fmla="val 8654"/>
            </a:avLst>
          </a:prstGeom>
          <a:solidFill xmlns:a="http://schemas.openxmlformats.org/drawingml/2006/main">
            <a:srgbClr val="101F30"/>
          </a:solidFill>
          <a:ln xmlns:a="http://schemas.openxmlformats.org/drawingml/2006/main" w="9525">
            <a:solidFill>
              <a:srgbClr val="29425D"/>
            </a:solidFill>
            <a:prstDash val="solid"/>
          </a:ln>
        </p:spPr>
      </p:sp>
      <p:sp>
        <p:nvSpPr>
          <p:cNvPr id="9" name="">
            <a:extLst xmlns:a="http://schemas.openxmlformats.org/drawingml/2006/main">
              <a:ext uri="{FF2B5EF4-FFF2-40B4-BE49-F238E27FC236}">
                <a16:creationId xmlns:a16="http://schemas.microsoft.com/office/drawing/2014/main" id="{CA9DA84D-0089-4C57-8A82-E1F74B9E7FB9}"/>
              </a:ext>
            </a:extLst>
          </p:cNvPr>
          <p:cNvSpPr>
            <a:spLocks xmlns:a="http://schemas.openxmlformats.org/drawingml/2006/main" noGrp="1"/>
          </p:cNvSpPr>
          <p:nvPr/>
        </p:nvSpPr>
        <p:spPr>
          <a:xfrm xmlns:a="http://schemas.openxmlformats.org/drawingml/2006/main">
            <a:off x="4533900" y="2181225"/>
            <a:ext cx="171450" cy="171450"/>
          </a:xfrm>
          <a:prstGeom xmlns:a="http://schemas.openxmlformats.org/drawingml/2006/main" prst="ellipse">
            <a:avLst/>
          </a:prstGeom>
          <a:solidFill xmlns:a="http://schemas.openxmlformats.org/drawingml/2006/main">
            <a:srgbClr val="FFC857"/>
          </a:solidFill>
          <a:ln xmlns:a="http://schemas.openxmlformats.org/drawingml/2006/main" w="0">
            <a:noFill/>
          </a:ln>
        </p:spPr>
      </p:sp>
      <p:sp>
        <p:nvSpPr>
          <p:cNvPr id="10" name="">
            <a:extLst xmlns:a="http://schemas.openxmlformats.org/drawingml/2006/main">
              <a:ext uri="{FF2B5EF4-FFF2-40B4-BE49-F238E27FC236}">
                <a16:creationId xmlns:a16="http://schemas.microsoft.com/office/drawing/2014/main" id="{711F9CF4-F89D-40F0-81C9-E8DF71267CB4}"/>
              </a:ext>
            </a:extLst>
          </p:cNvPr>
          <p:cNvSpPr>
            <a:spLocks xmlns:a="http://schemas.openxmlformats.org/drawingml/2006/main" noGrp="1"/>
          </p:cNvSpPr>
          <p:nvPr/>
        </p:nvSpPr>
        <p:spPr>
          <a:xfrm xmlns:a="http://schemas.openxmlformats.org/drawingml/2006/main">
            <a:off x="4848225" y="2114550"/>
            <a:ext cx="2571750" cy="3429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650" b="1">
                <a:solidFill>
                  <a:srgbClr val="F4F8FF"/>
                </a:solidFill>
                <a:latin typeface="Avenir Next"/>
                <a:ea typeface="Avenir Next"/>
                <a:cs typeface="Avenir Next"/>
              </a:defRPr>
            </a:pPr>
            <a:r>
              <a:rPr sz="1650" b="1">
                <a:solidFill>
                  <a:srgbClr val="F4F8FF"/>
                </a:solidFill>
                <a:latin typeface="Avenir Next"/>
                <a:ea typeface="Avenir Next"/>
                <a:cs typeface="Avenir Next"/>
              </a:rPr>
              <a:t>Risk bypass</a:t>
            </a:r>
          </a:p>
        </p:txBody>
      </p:sp>
      <p:sp>
        <p:nvSpPr>
          <p:cNvPr id="11" name="">
            <a:extLst xmlns:a="http://schemas.openxmlformats.org/drawingml/2006/main">
              <a:ext uri="{FF2B5EF4-FFF2-40B4-BE49-F238E27FC236}">
                <a16:creationId xmlns:a16="http://schemas.microsoft.com/office/drawing/2014/main" id="{E1F9FB71-E994-417E-A82D-2DA4A75BD6AA}"/>
              </a:ext>
            </a:extLst>
          </p:cNvPr>
          <p:cNvSpPr>
            <a:spLocks xmlns:a="http://schemas.openxmlformats.org/drawingml/2006/main" noGrp="1"/>
          </p:cNvSpPr>
          <p:nvPr/>
        </p:nvSpPr>
        <p:spPr>
          <a:xfrm xmlns:a="http://schemas.openxmlformats.org/drawingml/2006/main">
            <a:off x="4533900" y="2686050"/>
            <a:ext cx="2914650" cy="990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5000"/>
              </a:lnSpc>
              <a:buNone/>
              <a:defRPr sz="1350" b="0">
                <a:solidFill>
                  <a:srgbClr val="A8B7C9"/>
                </a:solidFill>
                <a:latin typeface="Avenir Next"/>
                <a:ea typeface="Avenir Next"/>
                <a:cs typeface="Avenir Next"/>
              </a:defRPr>
            </a:pPr>
            <a:r>
              <a:rPr sz="1350" b="0">
                <a:solidFill>
                  <a:srgbClr val="A8B7C9"/>
                </a:solidFill>
                <a:latin typeface="Avenir Next"/>
                <a:ea typeface="Avenir Next"/>
                <a:cs typeface="Avenir Next"/>
              </a:rPr>
              <a:t>If the same AI proposes and authorizes, a confident mistake can become an order.</a:t>
            </a:r>
          </a:p>
        </p:txBody>
      </p:sp>
      <p:sp>
        <p:nvSpPr>
          <p:cNvPr id="12" name="">
            <a:extLst xmlns:a="http://schemas.openxmlformats.org/drawingml/2006/main">
              <a:ext uri="{FF2B5EF4-FFF2-40B4-BE49-F238E27FC236}">
                <a16:creationId xmlns:a16="http://schemas.microsoft.com/office/drawing/2014/main" id="{AC06FC1C-A2C5-48ED-A340-00DBA4016212}"/>
              </a:ext>
            </a:extLst>
          </p:cNvPr>
          <p:cNvSpPr>
            <a:spLocks xmlns:a="http://schemas.openxmlformats.org/drawingml/2006/main" noGrp="1"/>
          </p:cNvSpPr>
          <p:nvPr/>
        </p:nvSpPr>
        <p:spPr>
          <a:xfrm xmlns:a="http://schemas.openxmlformats.org/drawingml/2006/main">
            <a:off x="8039100" y="1952625"/>
            <a:ext cx="3333750" cy="1981200"/>
          </a:xfrm>
          <a:prstGeom xmlns:a="http://schemas.openxmlformats.org/drawingml/2006/main" prst="roundRect">
            <a:avLst>
              <a:gd name="adj" fmla="val 8654"/>
            </a:avLst>
          </a:prstGeom>
          <a:solidFill xmlns:a="http://schemas.openxmlformats.org/drawingml/2006/main">
            <a:srgbClr val="101F30"/>
          </a:solidFill>
          <a:ln xmlns:a="http://schemas.openxmlformats.org/drawingml/2006/main" w="9525">
            <a:solidFill>
              <a:srgbClr val="29425D"/>
            </a:solidFill>
            <a:prstDash val="solid"/>
          </a:ln>
        </p:spPr>
      </p:sp>
      <p:sp>
        <p:nvSpPr>
          <p:cNvPr id="13" name="">
            <a:extLst xmlns:a="http://schemas.openxmlformats.org/drawingml/2006/main">
              <a:ext uri="{FF2B5EF4-FFF2-40B4-BE49-F238E27FC236}">
                <a16:creationId xmlns:a16="http://schemas.microsoft.com/office/drawing/2014/main" id="{2DD95142-A232-4EF4-9257-622F0F21FE04}"/>
              </a:ext>
            </a:extLst>
          </p:cNvPr>
          <p:cNvSpPr>
            <a:spLocks xmlns:a="http://schemas.openxmlformats.org/drawingml/2006/main" noGrp="1"/>
          </p:cNvSpPr>
          <p:nvPr/>
        </p:nvSpPr>
        <p:spPr>
          <a:xfrm xmlns:a="http://schemas.openxmlformats.org/drawingml/2006/main">
            <a:off x="8248650" y="2181225"/>
            <a:ext cx="171450" cy="171450"/>
          </a:xfrm>
          <a:prstGeom xmlns:a="http://schemas.openxmlformats.org/drawingml/2006/main" prst="ellipse">
            <a:avLst/>
          </a:prstGeom>
          <a:solidFill xmlns:a="http://schemas.openxmlformats.org/drawingml/2006/main">
            <a:srgbClr val="55D6FF"/>
          </a:solidFill>
          <a:ln xmlns:a="http://schemas.openxmlformats.org/drawingml/2006/main" w="0">
            <a:noFill/>
          </a:ln>
        </p:spPr>
      </p:sp>
      <p:sp>
        <p:nvSpPr>
          <p:cNvPr id="14" name="">
            <a:extLst xmlns:a="http://schemas.openxmlformats.org/drawingml/2006/main">
              <a:ext uri="{FF2B5EF4-FFF2-40B4-BE49-F238E27FC236}">
                <a16:creationId xmlns:a16="http://schemas.microsoft.com/office/drawing/2014/main" id="{C80BD78C-DD13-452D-B3BA-5F4F1F887EAD}"/>
              </a:ext>
            </a:extLst>
          </p:cNvPr>
          <p:cNvSpPr>
            <a:spLocks xmlns:a="http://schemas.openxmlformats.org/drawingml/2006/main" noGrp="1"/>
          </p:cNvSpPr>
          <p:nvPr/>
        </p:nvSpPr>
        <p:spPr>
          <a:xfrm xmlns:a="http://schemas.openxmlformats.org/drawingml/2006/main">
            <a:off x="8562975" y="2114550"/>
            <a:ext cx="2571750" cy="3429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650" b="1">
                <a:solidFill>
                  <a:srgbClr val="F4F8FF"/>
                </a:solidFill>
                <a:latin typeface="Avenir Next"/>
                <a:ea typeface="Avenir Next"/>
                <a:cs typeface="Avenir Next"/>
              </a:defRPr>
            </a:pPr>
            <a:r>
              <a:rPr sz="1650" b="1">
                <a:solidFill>
                  <a:srgbClr val="F4F8FF"/>
                </a:solidFill>
                <a:latin typeface="Avenir Next"/>
                <a:ea typeface="Avenir Next"/>
                <a:cs typeface="Avenir Next"/>
              </a:rPr>
              <a:t>Evidence loss</a:t>
            </a:r>
          </a:p>
        </p:txBody>
      </p:sp>
      <p:sp>
        <p:nvSpPr>
          <p:cNvPr id="15" name="">
            <a:extLst xmlns:a="http://schemas.openxmlformats.org/drawingml/2006/main">
              <a:ext uri="{FF2B5EF4-FFF2-40B4-BE49-F238E27FC236}">
                <a16:creationId xmlns:a16="http://schemas.microsoft.com/office/drawing/2014/main" id="{CC88DC8E-BAE0-476A-A192-1FB68B98EB1F}"/>
              </a:ext>
            </a:extLst>
          </p:cNvPr>
          <p:cNvSpPr>
            <a:spLocks xmlns:a="http://schemas.openxmlformats.org/drawingml/2006/main" noGrp="1"/>
          </p:cNvSpPr>
          <p:nvPr/>
        </p:nvSpPr>
        <p:spPr>
          <a:xfrm xmlns:a="http://schemas.openxmlformats.org/drawingml/2006/main">
            <a:off x="8248650" y="2686050"/>
            <a:ext cx="2914650" cy="990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5000"/>
              </a:lnSpc>
              <a:buNone/>
              <a:defRPr sz="1350" b="0">
                <a:solidFill>
                  <a:srgbClr val="A8B7C9"/>
                </a:solidFill>
                <a:latin typeface="Avenir Next"/>
                <a:ea typeface="Avenir Next"/>
                <a:cs typeface="Avenir Next"/>
              </a:defRPr>
            </a:pPr>
            <a:r>
              <a:rPr sz="1350" b="0">
                <a:solidFill>
                  <a:srgbClr val="A8B7C9"/>
                </a:solidFill>
                <a:latin typeface="Avenir Next"/>
                <a:ea typeface="Avenir Next"/>
                <a:cs typeface="Avenir Next"/>
              </a:rPr>
              <a:t>Without dissent, timestamps, and broker reconciliation, post-trade review becomes guesswork.</a:t>
            </a:r>
          </a:p>
        </p:txBody>
      </p:sp>
      <p:sp>
        <p:nvSpPr>
          <p:cNvPr id="16" name="">
            <a:extLst xmlns:a="http://schemas.openxmlformats.org/drawingml/2006/main">
              <a:ext uri="{FF2B5EF4-FFF2-40B4-BE49-F238E27FC236}">
                <a16:creationId xmlns:a16="http://schemas.microsoft.com/office/drawing/2014/main" id="{6E5D02EF-C72F-40D7-ADA8-2B193FFEBD4C}"/>
              </a:ext>
            </a:extLst>
          </p:cNvPr>
          <p:cNvSpPr>
            <a:spLocks xmlns:a="http://schemas.openxmlformats.org/drawingml/2006/main" noGrp="1"/>
          </p:cNvSpPr>
          <p:nvPr/>
        </p:nvSpPr>
        <p:spPr>
          <a:xfrm xmlns:a="http://schemas.openxmlformats.org/drawingml/2006/main">
            <a:off x="609600" y="4400550"/>
            <a:ext cx="219075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975" b="1">
                <a:solidFill>
                  <a:srgbClr val="55D6FF"/>
                </a:solidFill>
                <a:latin typeface="Avenir Next"/>
                <a:ea typeface="Avenir Next"/>
                <a:cs typeface="Avenir Next"/>
              </a:defRPr>
            </a:pPr>
            <a:r>
              <a:rPr sz="975" b="1">
                <a:solidFill>
                  <a:srgbClr val="55D6FF"/>
                </a:solidFill>
                <a:latin typeface="Avenir Next"/>
                <a:ea typeface="Avenir Next"/>
                <a:cs typeface="Avenir Next"/>
              </a:rPr>
              <a:t>Starting user</a:t>
            </a:r>
          </a:p>
        </p:txBody>
      </p:sp>
      <p:sp>
        <p:nvSpPr>
          <p:cNvPr id="17" name="">
            <a:extLst xmlns:a="http://schemas.openxmlformats.org/drawingml/2006/main">
              <a:ext uri="{FF2B5EF4-FFF2-40B4-BE49-F238E27FC236}">
                <a16:creationId xmlns:a16="http://schemas.microsoft.com/office/drawing/2014/main" id="{66F79B72-79A1-4898-85CA-06E0415017C5}"/>
              </a:ext>
            </a:extLst>
          </p:cNvPr>
          <p:cNvSpPr>
            <a:spLocks xmlns:a="http://schemas.openxmlformats.org/drawingml/2006/main" noGrp="1"/>
          </p:cNvSpPr>
          <p:nvPr/>
        </p:nvSpPr>
        <p:spPr>
          <a:xfrm xmlns:a="http://schemas.openxmlformats.org/drawingml/2006/main">
            <a:off x="609600" y="4705350"/>
            <a:ext cx="68580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875" b="1">
                <a:solidFill>
                  <a:srgbClr val="F4F8FF"/>
                </a:solidFill>
                <a:latin typeface="Avenir Next"/>
                <a:ea typeface="Avenir Next"/>
                <a:cs typeface="Avenir Next"/>
              </a:defRPr>
            </a:pPr>
            <a:r>
              <a:rPr sz="1875" b="1">
                <a:solidFill>
                  <a:srgbClr val="F4F8FF"/>
                </a:solidFill>
                <a:latin typeface="Avenir Next"/>
                <a:ea typeface="Avenir Next"/>
                <a:cs typeface="Avenir Next"/>
              </a:rPr>
              <a:t>RIA research teams · family offices · sophisticated investors</a:t>
            </a:r>
          </a:p>
        </p:txBody>
      </p:sp>
      <p:sp>
        <p:nvSpPr>
          <p:cNvPr id="18" name="">
            <a:extLst xmlns:a="http://schemas.openxmlformats.org/drawingml/2006/main">
              <a:ext uri="{FF2B5EF4-FFF2-40B4-BE49-F238E27FC236}">
                <a16:creationId xmlns:a16="http://schemas.microsoft.com/office/drawing/2014/main" id="{68C6D8B2-863F-44AA-98BB-EBDF7AE8992F}"/>
              </a:ext>
            </a:extLst>
          </p:cNvPr>
          <p:cNvSpPr>
            <a:spLocks xmlns:a="http://schemas.openxmlformats.org/drawingml/2006/main" noGrp="1"/>
          </p:cNvSpPr>
          <p:nvPr/>
        </p:nvSpPr>
        <p:spPr>
          <a:xfrm xmlns:a="http://schemas.openxmlformats.org/drawingml/2006/main">
            <a:off x="609600" y="5219700"/>
            <a:ext cx="9906000" cy="5143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500" b="0">
                <a:solidFill>
                  <a:srgbClr val="A8B7C9"/>
                </a:solidFill>
                <a:latin typeface="Avenir Next"/>
                <a:ea typeface="Avenir Next"/>
                <a:cs typeface="Avenir Next"/>
              </a:defRPr>
            </a:pPr>
            <a:r>
              <a:rPr sz="1500" b="0">
                <a:solidFill>
                  <a:srgbClr val="A8B7C9"/>
                </a:solidFill>
                <a:latin typeface="Avenir Next"/>
                <a:ea typeface="Avenir Next"/>
                <a:cs typeface="Avenir Next"/>
              </a:rPr>
              <a:t>They need AI-scale synthesis without surrendering policy control, auditability, or the ability to abstain.</a:t>
            </a:r>
          </a:p>
        </p:txBody>
      </p:sp>
      <p:sp>
        <p:nvSpPr>
          <p:cNvPr id="19" name="">
            <a:extLst xmlns:a="http://schemas.openxmlformats.org/drawingml/2006/main">
              <a:ext uri="{FF2B5EF4-FFF2-40B4-BE49-F238E27FC236}">
                <a16:creationId xmlns:a16="http://schemas.microsoft.com/office/drawing/2014/main" id="{E14E61DD-4A7C-4CBF-A9B0-976F5DC492DF}"/>
              </a:ext>
            </a:extLst>
          </p:cNvPr>
          <p:cNvSpPr>
            <a:spLocks xmlns:a="http://schemas.openxmlformats.org/drawingml/2006/main" noGrp="1"/>
          </p:cNvSpPr>
          <p:nvPr/>
        </p:nvSpPr>
        <p:spPr>
          <a:xfrm xmlns:a="http://schemas.openxmlformats.org/drawingml/2006/main">
            <a:off x="609600" y="6496050"/>
            <a:ext cx="10972800" cy="0"/>
          </a:xfrm>
          <a:prstGeom xmlns:a="http://schemas.openxmlformats.org/drawingml/2006/main" prst="line">
            <a:avLst/>
          </a:prstGeom>
          <a:noFill xmlns:a="http://schemas.openxmlformats.org/drawingml/2006/main"/>
          <a:ln xmlns:a="http://schemas.openxmlformats.org/drawingml/2006/main" w="9525">
            <a:solidFill>
              <a:srgbClr val="29425D"/>
            </a:solidFill>
            <a:prstDash val="solid"/>
          </a:ln>
        </p:spPr>
      </p:sp>
      <p:sp>
        <p:nvSpPr>
          <p:cNvPr id="20" name="">
            <a:extLst xmlns:a="http://schemas.openxmlformats.org/drawingml/2006/main">
              <a:ext uri="{FF2B5EF4-FFF2-40B4-BE49-F238E27FC236}">
                <a16:creationId xmlns:a16="http://schemas.microsoft.com/office/drawing/2014/main" id="{1EA9AAFD-7800-4A2B-B2B2-9DBA5D0623B3}"/>
              </a:ext>
            </a:extLst>
          </p:cNvPr>
          <p:cNvSpPr>
            <a:spLocks xmlns:a="http://schemas.openxmlformats.org/drawingml/2006/main" noGrp="1"/>
          </p:cNvSpPr>
          <p:nvPr/>
        </p:nvSpPr>
        <p:spPr>
          <a:xfrm xmlns:a="http://schemas.openxmlformats.org/drawingml/2006/main">
            <a:off x="609600" y="6572250"/>
            <a:ext cx="109728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750" b="0">
                <a:solidFill>
                  <a:srgbClr val="A8B7C9"/>
                </a:solidFill>
                <a:latin typeface="Avenir Next"/>
                <a:ea typeface="Avenir Next"/>
                <a:cs typeface="Avenir Next"/>
              </a:defRPr>
            </a:pPr>
            <a:r>
              <a:rPr sz="750" b="0">
                <a:solidFill>
                  <a:srgbClr val="A8B7C9"/>
                </a:solidFill>
                <a:latin typeface="Avenir Next"/>
                <a:ea typeface="Avenir Next"/>
                <a:cs typeface="Avenir Next"/>
              </a:rPr>
              <a:t>iPulse AI Options Alpha Agent · Alpaca paper trading · Not investment advice</a:t>
            </a:r>
          </a:p>
        </p:txBody>
      </p:sp>
    </p:spTree>
    <p:extLst>
      <p:ext uri="{BB962C8B-B14F-4D97-AF65-F5344CB8AC3E}">
        <p14:creationId xmlns:p14="http://schemas.microsoft.com/office/powerpoint/2010/main" val="78140283"/>
      </p:ext>
    </p:extLst>
  </p:cSld>
</p:sld>
</file>

<file path=ppt/slides/slide3.xml><?xml version="1.0" encoding="utf-8"?>
<p:sld xmlns:p="http://schemas.openxmlformats.org/presentationml/2006/main">
  <p:cSld>
    <p:bg>
      <p:bgPr>
        <a:solidFill xmlns:a="http://schemas.openxmlformats.org/drawingml/2006/main">
          <a:srgbClr val="07111D"/>
        </a:solidFill>
      </p:bgPr>
    </p:bg>
    <p:spTree>
      <p:nvGrpSpPr>
        <p:cNvPr id="1" name=""/>
        <p:cNvGrpSpPr/>
        <p:nvPr/>
      </p:nvGrpSpPr>
      <p:grpSpPr>
        <a:xfrm xmlns:a="http://schemas.openxmlformats.org/drawingml/2006/main"/>
      </p:grpSpPr>
      <p:sp>
        <p:nvSpPr>
          <p:cNvPr id="19" name="">
            <a:extLst xmlns:a="http://schemas.openxmlformats.org/drawingml/2006/main">
              <a:ext uri="{FF2B5EF4-FFF2-40B4-BE49-F238E27FC236}">
                <a16:creationId xmlns:a16="http://schemas.microsoft.com/office/drawing/2014/main" id="{E3018306-1758-4B8F-B9FA-E1E92307C9EB}"/>
              </a:ext>
            </a:extLst>
          </p:cNvPr>
          <p:cNvSpPr>
            <a:spLocks xmlns:a="http://schemas.openxmlformats.org/drawingml/2006/main" noGrp="1"/>
          </p:cNvSpPr>
          <p:nvPr/>
        </p:nvSpPr>
        <p:spPr>
          <a:xfrm xmlns:a="http://schemas.openxmlformats.org/drawingml/2006/main">
            <a:off x="609600" y="361950"/>
            <a:ext cx="419100"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050" b="1">
                <a:solidFill>
                  <a:srgbClr val="55D6FF"/>
                </a:solidFill>
                <a:latin typeface="Avenir Next"/>
                <a:ea typeface="Avenir Next"/>
                <a:cs typeface="Avenir Next"/>
              </a:defRPr>
            </a:pPr>
            <a:r>
              <a:rPr sz="1050" b="1">
                <a:solidFill>
                  <a:srgbClr val="55D6FF"/>
                </a:solidFill>
                <a:latin typeface="Avenir Next"/>
                <a:ea typeface="Avenir Next"/>
                <a:cs typeface="Avenir Next"/>
              </a:rPr>
              <a:t>02</a:t>
            </a:r>
          </a:p>
        </p:txBody>
      </p:sp>
      <p:sp>
        <p:nvSpPr>
          <p:cNvPr id="2" name="">
            <a:extLst xmlns:a="http://schemas.openxmlformats.org/drawingml/2006/main">
              <a:ext uri="{FF2B5EF4-FFF2-40B4-BE49-F238E27FC236}">
                <a16:creationId xmlns:a16="http://schemas.microsoft.com/office/drawing/2014/main" id="{999FD0C0-A504-44C1-ACFA-B4CDF158219F}"/>
              </a:ext>
            </a:extLst>
          </p:cNvPr>
          <p:cNvSpPr>
            <a:spLocks xmlns:a="http://schemas.openxmlformats.org/drawingml/2006/main" noGrp="1"/>
          </p:cNvSpPr>
          <p:nvPr/>
        </p:nvSpPr>
        <p:spPr>
          <a:xfrm xmlns:a="http://schemas.openxmlformats.org/drawingml/2006/main">
            <a:off x="609600" y="685800"/>
            <a:ext cx="1089660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2850" b="1">
                <a:solidFill>
                  <a:srgbClr val="F4F8FF"/>
                </a:solidFill>
                <a:latin typeface="Avenir Next"/>
                <a:ea typeface="Avenir Next"/>
                <a:cs typeface="Avenir Next"/>
              </a:defRPr>
            </a:pPr>
            <a:r>
              <a:rPr sz="2850" b="1">
                <a:solidFill>
                  <a:srgbClr val="F4F8FF"/>
                </a:solidFill>
                <a:latin typeface="Avenir Next"/>
                <a:ea typeface="Avenir Next"/>
                <a:cs typeface="Avenir Next"/>
              </a:rPr>
              <a:t>A working product—not a chatbot wrapper.</a:t>
            </a:r>
          </a:p>
        </p:txBody>
      </p:sp>
      <p:sp>
        <p:nvSpPr>
          <p:cNvPr id="3" name="">
            <a:extLst xmlns:a="http://schemas.openxmlformats.org/drawingml/2006/main">
              <a:ext uri="{FF2B5EF4-FFF2-40B4-BE49-F238E27FC236}">
                <a16:creationId xmlns:a16="http://schemas.microsoft.com/office/drawing/2014/main" id="{0BFE1804-76B0-466C-9962-5E98989FA491}"/>
              </a:ext>
            </a:extLst>
          </p:cNvPr>
          <p:cNvSpPr>
            <a:spLocks xmlns:a="http://schemas.openxmlformats.org/drawingml/2006/main" noGrp="1"/>
          </p:cNvSpPr>
          <p:nvPr/>
        </p:nvSpPr>
        <p:spPr>
          <a:xfrm xmlns:a="http://schemas.openxmlformats.org/drawingml/2006/main">
            <a:off x="609600" y="1228725"/>
            <a:ext cx="1089660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275" b="0">
                <a:solidFill>
                  <a:srgbClr val="A8B7C9"/>
                </a:solidFill>
                <a:latin typeface="Avenir Next"/>
                <a:ea typeface="Avenir Next"/>
                <a:cs typeface="Avenir Next"/>
              </a:defRPr>
            </a:pPr>
            <a:r>
              <a:rPr sz="1275" b="0">
                <a:solidFill>
                  <a:srgbClr val="A8B7C9"/>
                </a:solidFill>
                <a:latin typeface="Avenir Next"/>
                <a:ea typeface="Avenir Next"/>
                <a:cs typeface="Avenir Next"/>
              </a:rPr>
              <a:t>Deployed dashboard, public repository, real Alpaca paper evidence, and a replayable decision trace.</a:t>
            </a:r>
          </a:p>
        </p:txBody>
      </p:sp>
      <p:sp>
        <p:nvSpPr>
          <p:cNvPr id="4" name="">
            <a:extLst xmlns:a="http://schemas.openxmlformats.org/drawingml/2006/main">
              <a:ext uri="{FF2B5EF4-FFF2-40B4-BE49-F238E27FC236}">
                <a16:creationId xmlns:a16="http://schemas.microsoft.com/office/drawing/2014/main" id="{6CA1E166-9DC2-4EC4-95F3-03C8987F69F2}"/>
              </a:ext>
            </a:extLst>
          </p:cNvPr>
          <p:cNvSpPr>
            <a:spLocks xmlns:a="http://schemas.openxmlformats.org/drawingml/2006/main" noGrp="1"/>
          </p:cNvSpPr>
          <p:nvPr/>
        </p:nvSpPr>
        <p:spPr>
          <a:xfrm xmlns:a="http://schemas.openxmlformats.org/drawingml/2006/main">
            <a:off x="609600" y="1809750"/>
            <a:ext cx="7524750" cy="4229100"/>
          </a:xfrm>
          <a:prstGeom xmlns:a="http://schemas.openxmlformats.org/drawingml/2006/main" prst="roundRect">
            <a:avLst>
              <a:gd name="adj" fmla="val 3604"/>
            </a:avLst>
          </a:prstGeom>
          <a:solidFill xmlns:a="http://schemas.openxmlformats.org/drawingml/2006/main">
            <a:srgbClr val="02070D"/>
          </a:solidFill>
          <a:ln xmlns:a="http://schemas.openxmlformats.org/drawingml/2006/main" w="9525">
            <a:solidFill>
              <a:srgbClr val="29425D"/>
            </a:solidFill>
            <a:prstDash val="solid"/>
          </a:ln>
        </p:spPr>
      </p:sp>
      <p:pic>
        <p:nvPicPr>
          <p:cNvPr id="23" name=""/>
          <p:cNvPicPr>
            <a:picLocks xmlns:a="http://schemas.openxmlformats.org/drawingml/2006/main" noChangeAspect="1"/>
          </p:cNvPicPr>
          <p:nvPr/>
        </p:nvPicPr>
        <p:blipFill>
          <a:blip xmlns:r="http://schemas.openxmlformats.org/officeDocument/2006/relationships" xmlns:a="http://schemas.openxmlformats.org/drawingml/2006/main" r:embed="Rb6ec7e49180848f4"/>
          <a:srcRect xmlns:a="http://schemas.openxmlformats.org/drawingml/2006/main" l="0" t="26683" r="0" b="26683"/>
          <a:stretch xmlns:a="http://schemas.openxmlformats.org/drawingml/2006/main">
            <a:fillRect l="0" t="0" r="0" b="0"/>
          </a:stretch>
        </p:blipFill>
        <p:spPr>
          <a:xfrm xmlns:a="http://schemas.openxmlformats.org/drawingml/2006/main">
            <a:off x="685800" y="1885950"/>
            <a:ext cx="7372350" cy="4076700"/>
          </a:xfrm>
          <a:prstGeom xmlns:a="http://schemas.openxmlformats.org/drawingml/2006/main" prst="roundRect">
            <a:avLst>
              <a:gd name="adj" fmla="val 2804"/>
            </a:avLst>
          </a:prstGeom>
        </p:spPr>
      </p:pic>
      <p:sp>
        <p:nvSpPr>
          <p:cNvPr id="6" name="">
            <a:extLst xmlns:a="http://schemas.openxmlformats.org/drawingml/2006/main">
              <a:ext uri="{FF2B5EF4-FFF2-40B4-BE49-F238E27FC236}">
                <a16:creationId xmlns:a16="http://schemas.microsoft.com/office/drawing/2014/main" id="{45BD4EF3-F3B3-42A3-B156-DDCDF37F7E54}"/>
              </a:ext>
            </a:extLst>
          </p:cNvPr>
          <p:cNvSpPr>
            <a:spLocks xmlns:a="http://schemas.openxmlformats.org/drawingml/2006/main" noGrp="1"/>
          </p:cNvSpPr>
          <p:nvPr/>
        </p:nvSpPr>
        <p:spPr>
          <a:xfrm xmlns:a="http://schemas.openxmlformats.org/drawingml/2006/main">
            <a:off x="8572500" y="1952625"/>
            <a:ext cx="2857500" cy="4572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none" lIns="0" tIns="0" rIns="0" bIns="0" anchor="t">
            <a:normAutofit fontScale="100000"/>
          </a:bodyPr>
          <a:lstStyle xmlns:a="http://schemas.openxmlformats.org/drawingml/2006/main"/>
          <a:p xmlns:a="http://schemas.openxmlformats.org/drawingml/2006/main">
            <a:pPr algn="l">
              <a:defRPr sz="2550" b="1">
                <a:solidFill>
                  <a:srgbClr val="53E6A2"/>
                </a:solidFill>
                <a:latin typeface="Avenir Next"/>
                <a:ea typeface="Avenir Next"/>
                <a:cs typeface="Avenir Next"/>
              </a:defRPr>
            </a:pPr>
            <a:r>
              <a:rPr sz="2550" b="1">
                <a:solidFill>
                  <a:srgbClr val="53E6A2"/>
                </a:solidFill>
                <a:latin typeface="Avenir Next"/>
                <a:ea typeface="Avenir Next"/>
                <a:cs typeface="Avenir Next"/>
              </a:rPr>
              <a:t>3</a:t>
            </a:r>
          </a:p>
        </p:txBody>
      </p:sp>
      <p:sp>
        <p:nvSpPr>
          <p:cNvPr id="7" name="">
            <a:extLst xmlns:a="http://schemas.openxmlformats.org/drawingml/2006/main">
              <a:ext uri="{FF2B5EF4-FFF2-40B4-BE49-F238E27FC236}">
                <a16:creationId xmlns:a16="http://schemas.microsoft.com/office/drawing/2014/main" id="{07284404-5077-451C-820D-3B6CFC388450}"/>
              </a:ext>
            </a:extLst>
          </p:cNvPr>
          <p:cNvSpPr>
            <a:spLocks xmlns:a="http://schemas.openxmlformats.org/drawingml/2006/main" noGrp="1"/>
          </p:cNvSpPr>
          <p:nvPr/>
        </p:nvSpPr>
        <p:spPr>
          <a:xfrm xmlns:a="http://schemas.openxmlformats.org/drawingml/2006/main">
            <a:off x="8572500" y="2447925"/>
            <a:ext cx="285750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125" b="1">
                <a:solidFill>
                  <a:srgbClr val="F4F8FF"/>
                </a:solidFill>
                <a:latin typeface="Avenir Next"/>
                <a:ea typeface="Avenir Next"/>
                <a:cs typeface="Avenir Next"/>
              </a:defRPr>
            </a:pPr>
            <a:r>
              <a:rPr sz="1125" b="1">
                <a:solidFill>
                  <a:srgbClr val="F4F8FF"/>
                </a:solidFill>
                <a:latin typeface="Avenir Next"/>
                <a:ea typeface="Avenir Next"/>
                <a:cs typeface="Avenir Next"/>
              </a:rPr>
              <a:t>broker-verified option fills</a:t>
            </a:r>
          </a:p>
        </p:txBody>
      </p:sp>
      <p:sp>
        <p:nvSpPr>
          <p:cNvPr id="8" name="">
            <a:extLst xmlns:a="http://schemas.openxmlformats.org/drawingml/2006/main">
              <a:ext uri="{FF2B5EF4-FFF2-40B4-BE49-F238E27FC236}">
                <a16:creationId xmlns:a16="http://schemas.microsoft.com/office/drawing/2014/main" id="{1C21BC3F-9C43-40DE-A1A7-E7C799DF326E}"/>
              </a:ext>
            </a:extLst>
          </p:cNvPr>
          <p:cNvSpPr>
            <a:spLocks xmlns:a="http://schemas.openxmlformats.org/drawingml/2006/main" noGrp="1"/>
          </p:cNvSpPr>
          <p:nvPr/>
        </p:nvSpPr>
        <p:spPr>
          <a:xfrm xmlns:a="http://schemas.openxmlformats.org/drawingml/2006/main">
            <a:off x="8572500" y="2705100"/>
            <a:ext cx="2857500" cy="304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900" b="0">
                <a:solidFill>
                  <a:srgbClr val="A8B7C9"/>
                </a:solidFill>
                <a:latin typeface="Avenir Next"/>
                <a:ea typeface="Avenir Next"/>
                <a:cs typeface="Avenir Next"/>
              </a:defRPr>
            </a:pPr>
            <a:r>
              <a:rPr sz="900" b="0">
                <a:solidFill>
                  <a:srgbClr val="A8B7C9"/>
                </a:solidFill>
                <a:latin typeface="Avenir Next"/>
                <a:ea typeface="Avenir Next"/>
                <a:cs typeface="Avenir Next"/>
              </a:rPr>
              <a:t>Exploratory v0 · one contract each</a:t>
            </a:r>
          </a:p>
        </p:txBody>
      </p:sp>
      <p:sp>
        <p:nvSpPr>
          <p:cNvPr id="9" name="">
            <a:extLst xmlns:a="http://schemas.openxmlformats.org/drawingml/2006/main">
              <a:ext uri="{FF2B5EF4-FFF2-40B4-BE49-F238E27FC236}">
                <a16:creationId xmlns:a16="http://schemas.microsoft.com/office/drawing/2014/main" id="{1BF298FB-5C48-4FEA-AF97-7C9ADD214C62}"/>
              </a:ext>
            </a:extLst>
          </p:cNvPr>
          <p:cNvSpPr>
            <a:spLocks xmlns:a="http://schemas.openxmlformats.org/drawingml/2006/main" noGrp="1"/>
          </p:cNvSpPr>
          <p:nvPr/>
        </p:nvSpPr>
        <p:spPr>
          <a:xfrm xmlns:a="http://schemas.openxmlformats.org/drawingml/2006/main">
            <a:off x="8572500" y="3114675"/>
            <a:ext cx="2857500" cy="0"/>
          </a:xfrm>
          <a:prstGeom xmlns:a="http://schemas.openxmlformats.org/drawingml/2006/main" prst="line">
            <a:avLst/>
          </a:prstGeom>
          <a:noFill xmlns:a="http://schemas.openxmlformats.org/drawingml/2006/main"/>
          <a:ln xmlns:a="http://schemas.openxmlformats.org/drawingml/2006/main" w="9525">
            <a:solidFill>
              <a:srgbClr val="29425D"/>
            </a:solidFill>
            <a:prstDash val="solid"/>
          </a:ln>
        </p:spPr>
      </p:sp>
      <p:sp>
        <p:nvSpPr>
          <p:cNvPr id="10" name="">
            <a:extLst xmlns:a="http://schemas.openxmlformats.org/drawingml/2006/main">
              <a:ext uri="{FF2B5EF4-FFF2-40B4-BE49-F238E27FC236}">
                <a16:creationId xmlns:a16="http://schemas.microsoft.com/office/drawing/2014/main" id="{29F4C4C9-B429-4B2C-A938-FDD4F005437F}"/>
              </a:ext>
            </a:extLst>
          </p:cNvPr>
          <p:cNvSpPr>
            <a:spLocks xmlns:a="http://schemas.openxmlformats.org/drawingml/2006/main" noGrp="1"/>
          </p:cNvSpPr>
          <p:nvPr/>
        </p:nvSpPr>
        <p:spPr>
          <a:xfrm xmlns:a="http://schemas.openxmlformats.org/drawingml/2006/main">
            <a:off x="8572500" y="3333750"/>
            <a:ext cx="2857500" cy="4572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none" lIns="0" tIns="0" rIns="0" bIns="0" anchor="t">
            <a:normAutofit fontScale="100000"/>
          </a:bodyPr>
          <a:lstStyle xmlns:a="http://schemas.openxmlformats.org/drawingml/2006/main"/>
          <a:p xmlns:a="http://schemas.openxmlformats.org/drawingml/2006/main">
            <a:pPr algn="l">
              <a:defRPr sz="2550" b="1">
                <a:solidFill>
                  <a:srgbClr val="55D6FF"/>
                </a:solidFill>
                <a:latin typeface="Avenir Next"/>
                <a:ea typeface="Avenir Next"/>
                <a:cs typeface="Avenir Next"/>
              </a:defRPr>
            </a:pPr>
            <a:r>
              <a:rPr sz="2550" b="1">
                <a:solidFill>
                  <a:srgbClr val="55D6FF"/>
                </a:solidFill>
                <a:latin typeface="Avenir Next"/>
                <a:ea typeface="Avenir Next"/>
                <a:cs typeface="Avenir Next"/>
              </a:rPr>
              <a:t>127</a:t>
            </a:r>
          </a:p>
        </p:txBody>
      </p:sp>
      <p:sp>
        <p:nvSpPr>
          <p:cNvPr id="11" name="">
            <a:extLst xmlns:a="http://schemas.openxmlformats.org/drawingml/2006/main">
              <a:ext uri="{FF2B5EF4-FFF2-40B4-BE49-F238E27FC236}">
                <a16:creationId xmlns:a16="http://schemas.microsoft.com/office/drawing/2014/main" id="{4F9B03D4-01F0-4E19-BAD7-1E8E443F566A}"/>
              </a:ext>
            </a:extLst>
          </p:cNvPr>
          <p:cNvSpPr>
            <a:spLocks xmlns:a="http://schemas.openxmlformats.org/drawingml/2006/main" noGrp="1"/>
          </p:cNvSpPr>
          <p:nvPr/>
        </p:nvSpPr>
        <p:spPr>
          <a:xfrm xmlns:a="http://schemas.openxmlformats.org/drawingml/2006/main">
            <a:off x="8572500" y="3829050"/>
            <a:ext cx="285750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125" b="1">
                <a:solidFill>
                  <a:srgbClr val="F4F8FF"/>
                </a:solidFill>
                <a:latin typeface="Avenir Next"/>
                <a:ea typeface="Avenir Next"/>
                <a:cs typeface="Avenir Next"/>
              </a:defRPr>
            </a:pPr>
            <a:r>
              <a:rPr sz="1125" b="1">
                <a:solidFill>
                  <a:srgbClr val="F4F8FF"/>
                </a:solidFill>
                <a:latin typeface="Avenir Next"/>
                <a:ea typeface="Avenir Next"/>
                <a:cs typeface="Avenir Next"/>
              </a:rPr>
              <a:t>untouched holdout signals</a:t>
            </a:r>
          </a:p>
        </p:txBody>
      </p:sp>
      <p:sp>
        <p:nvSpPr>
          <p:cNvPr id="12" name="">
            <a:extLst xmlns:a="http://schemas.openxmlformats.org/drawingml/2006/main">
              <a:ext uri="{FF2B5EF4-FFF2-40B4-BE49-F238E27FC236}">
                <a16:creationId xmlns:a16="http://schemas.microsoft.com/office/drawing/2014/main" id="{257B3B29-E8C9-4E48-B789-27E35E5A2EDC}"/>
              </a:ext>
            </a:extLst>
          </p:cNvPr>
          <p:cNvSpPr>
            <a:spLocks xmlns:a="http://schemas.openxmlformats.org/drawingml/2006/main" noGrp="1"/>
          </p:cNvSpPr>
          <p:nvPr/>
        </p:nvSpPr>
        <p:spPr>
          <a:xfrm xmlns:a="http://schemas.openxmlformats.org/drawingml/2006/main">
            <a:off x="8572500" y="4086225"/>
            <a:ext cx="2857500" cy="304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900" b="0">
                <a:solidFill>
                  <a:srgbClr val="A8B7C9"/>
                </a:solidFill>
                <a:latin typeface="Avenir Next"/>
                <a:ea typeface="Avenir Next"/>
                <a:cs typeface="Avenir Next"/>
              </a:defRPr>
            </a:pPr>
            <a:r>
              <a:rPr sz="900" b="0">
                <a:solidFill>
                  <a:srgbClr val="A8B7C9"/>
                </a:solidFill>
                <a:latin typeface="Avenir Next"/>
                <a:ea typeface="Avenir Next"/>
                <a:cs typeface="Avenir Next"/>
              </a:rPr>
              <a:t>Frozen reversal v1 · 2024–2026</a:t>
            </a:r>
          </a:p>
        </p:txBody>
      </p:sp>
      <p:sp>
        <p:nvSpPr>
          <p:cNvPr id="13" name="">
            <a:extLst xmlns:a="http://schemas.openxmlformats.org/drawingml/2006/main">
              <a:ext uri="{FF2B5EF4-FFF2-40B4-BE49-F238E27FC236}">
                <a16:creationId xmlns:a16="http://schemas.microsoft.com/office/drawing/2014/main" id="{A77B3453-120E-451D-84AE-F3A150991B32}"/>
              </a:ext>
            </a:extLst>
          </p:cNvPr>
          <p:cNvSpPr>
            <a:spLocks xmlns:a="http://schemas.openxmlformats.org/drawingml/2006/main" noGrp="1"/>
          </p:cNvSpPr>
          <p:nvPr/>
        </p:nvSpPr>
        <p:spPr>
          <a:xfrm xmlns:a="http://schemas.openxmlformats.org/drawingml/2006/main">
            <a:off x="8572500" y="4495800"/>
            <a:ext cx="2857500" cy="0"/>
          </a:xfrm>
          <a:prstGeom xmlns:a="http://schemas.openxmlformats.org/drawingml/2006/main" prst="line">
            <a:avLst/>
          </a:prstGeom>
          <a:noFill xmlns:a="http://schemas.openxmlformats.org/drawingml/2006/main"/>
          <a:ln xmlns:a="http://schemas.openxmlformats.org/drawingml/2006/main" w="9525">
            <a:solidFill>
              <a:srgbClr val="29425D"/>
            </a:solidFill>
            <a:prstDash val="solid"/>
          </a:ln>
        </p:spPr>
      </p:sp>
      <p:sp>
        <p:nvSpPr>
          <p:cNvPr id="14" name="">
            <a:extLst xmlns:a="http://schemas.openxmlformats.org/drawingml/2006/main">
              <a:ext uri="{FF2B5EF4-FFF2-40B4-BE49-F238E27FC236}">
                <a16:creationId xmlns:a16="http://schemas.microsoft.com/office/drawing/2014/main" id="{51BED4F3-E717-4C84-9E3B-2F9E135457F7}"/>
              </a:ext>
            </a:extLst>
          </p:cNvPr>
          <p:cNvSpPr>
            <a:spLocks xmlns:a="http://schemas.openxmlformats.org/drawingml/2006/main" noGrp="1"/>
          </p:cNvSpPr>
          <p:nvPr/>
        </p:nvSpPr>
        <p:spPr>
          <a:xfrm xmlns:a="http://schemas.openxmlformats.org/drawingml/2006/main">
            <a:off x="8572500" y="4714875"/>
            <a:ext cx="2857500" cy="4572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none" lIns="0" tIns="0" rIns="0" bIns="0" anchor="t">
            <a:normAutofit fontScale="100000"/>
          </a:bodyPr>
          <a:lstStyle xmlns:a="http://schemas.openxmlformats.org/drawingml/2006/main"/>
          <a:p xmlns:a="http://schemas.openxmlformats.org/drawingml/2006/main">
            <a:pPr algn="l">
              <a:defRPr sz="2550" b="1">
                <a:solidFill>
                  <a:srgbClr val="FFC857"/>
                </a:solidFill>
                <a:latin typeface="Avenir Next"/>
                <a:ea typeface="Avenir Next"/>
                <a:cs typeface="Avenir Next"/>
              </a:defRPr>
            </a:pPr>
            <a:r>
              <a:rPr sz="2550" b="1">
                <a:solidFill>
                  <a:srgbClr val="FFC857"/>
                </a:solidFill>
                <a:latin typeface="Avenir Next"/>
                <a:ea typeface="Avenir Next"/>
                <a:cs typeface="Avenir Next"/>
              </a:rPr>
              <a:t>WAIT</a:t>
            </a:r>
          </a:p>
        </p:txBody>
      </p:sp>
      <p:sp>
        <p:nvSpPr>
          <p:cNvPr id="15" name="">
            <a:extLst xmlns:a="http://schemas.openxmlformats.org/drawingml/2006/main">
              <a:ext uri="{FF2B5EF4-FFF2-40B4-BE49-F238E27FC236}">
                <a16:creationId xmlns:a16="http://schemas.microsoft.com/office/drawing/2014/main" id="{ADD8D94F-04C1-4306-9174-9339AF50A230}"/>
              </a:ext>
            </a:extLst>
          </p:cNvPr>
          <p:cNvSpPr>
            <a:spLocks xmlns:a="http://schemas.openxmlformats.org/drawingml/2006/main" noGrp="1"/>
          </p:cNvSpPr>
          <p:nvPr/>
        </p:nvSpPr>
        <p:spPr>
          <a:xfrm xmlns:a="http://schemas.openxmlformats.org/drawingml/2006/main">
            <a:off x="8572500" y="5210175"/>
            <a:ext cx="285750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125" b="1">
                <a:solidFill>
                  <a:srgbClr val="F4F8FF"/>
                </a:solidFill>
                <a:latin typeface="Avenir Next"/>
                <a:ea typeface="Avenir Next"/>
                <a:cs typeface="Avenir Next"/>
              </a:defRPr>
            </a:pPr>
            <a:r>
              <a:rPr sz="1125" b="1">
                <a:solidFill>
                  <a:srgbClr val="F4F8FF"/>
                </a:solidFill>
                <a:latin typeface="Avenir Next"/>
                <a:ea typeface="Avenir Next"/>
                <a:cs typeface="Avenir Next"/>
              </a:rPr>
              <a:t>latest frozen-rule decision</a:t>
            </a:r>
          </a:p>
        </p:txBody>
      </p:sp>
      <p:sp>
        <p:nvSpPr>
          <p:cNvPr id="16" name="">
            <a:extLst xmlns:a="http://schemas.openxmlformats.org/drawingml/2006/main">
              <a:ext uri="{FF2B5EF4-FFF2-40B4-BE49-F238E27FC236}">
                <a16:creationId xmlns:a16="http://schemas.microsoft.com/office/drawing/2014/main" id="{6DACFFF6-BFE4-46BC-85ED-1356ACA81CD7}"/>
              </a:ext>
            </a:extLst>
          </p:cNvPr>
          <p:cNvSpPr>
            <a:spLocks xmlns:a="http://schemas.openxmlformats.org/drawingml/2006/main" noGrp="1"/>
          </p:cNvSpPr>
          <p:nvPr/>
        </p:nvSpPr>
        <p:spPr>
          <a:xfrm xmlns:a="http://schemas.openxmlformats.org/drawingml/2006/main">
            <a:off x="8572500" y="5467350"/>
            <a:ext cx="2857500" cy="304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900" b="0">
                <a:solidFill>
                  <a:srgbClr val="A8B7C9"/>
                </a:solidFill>
                <a:latin typeface="Avenir Next"/>
                <a:ea typeface="Avenir Next"/>
                <a:cs typeface="Avenir Next"/>
              </a:defRPr>
            </a:pPr>
            <a:r>
              <a:rPr sz="900" b="0">
                <a:solidFill>
                  <a:srgbClr val="A8B7C9"/>
                </a:solidFill>
                <a:latin typeface="Avenir Next"/>
                <a:ea typeface="Avenir Next"/>
                <a:cs typeface="Avenir Next"/>
              </a:rPr>
              <a:t>No qualifying SPY / QQQ / IWM signal</a:t>
            </a:r>
          </a:p>
        </p:txBody>
      </p:sp>
      <p:sp>
        <p:nvSpPr>
          <p:cNvPr id="17" name="">
            <a:extLst xmlns:a="http://schemas.openxmlformats.org/drawingml/2006/main">
              <a:ext uri="{FF2B5EF4-FFF2-40B4-BE49-F238E27FC236}">
                <a16:creationId xmlns:a16="http://schemas.microsoft.com/office/drawing/2014/main" id="{693BC05D-1BBD-4F49-86BC-F2F65EFA23FC}"/>
              </a:ext>
            </a:extLst>
          </p:cNvPr>
          <p:cNvSpPr>
            <a:spLocks xmlns:a="http://schemas.openxmlformats.org/drawingml/2006/main" noGrp="1"/>
          </p:cNvSpPr>
          <p:nvPr/>
        </p:nvSpPr>
        <p:spPr>
          <a:xfrm xmlns:a="http://schemas.openxmlformats.org/drawingml/2006/main">
            <a:off x="609600" y="6496050"/>
            <a:ext cx="10972800" cy="0"/>
          </a:xfrm>
          <a:prstGeom xmlns:a="http://schemas.openxmlformats.org/drawingml/2006/main" prst="line">
            <a:avLst/>
          </a:prstGeom>
          <a:noFill xmlns:a="http://schemas.openxmlformats.org/drawingml/2006/main"/>
          <a:ln xmlns:a="http://schemas.openxmlformats.org/drawingml/2006/main" w="9525">
            <a:solidFill>
              <a:srgbClr val="29425D"/>
            </a:solidFill>
            <a:prstDash val="solid"/>
          </a:ln>
        </p:spPr>
      </p:sp>
      <p:sp>
        <p:nvSpPr>
          <p:cNvPr id="18" name="">
            <a:extLst xmlns:a="http://schemas.openxmlformats.org/drawingml/2006/main">
              <a:ext uri="{FF2B5EF4-FFF2-40B4-BE49-F238E27FC236}">
                <a16:creationId xmlns:a16="http://schemas.microsoft.com/office/drawing/2014/main" id="{E7AE3A9E-EEC9-4347-8BFA-B679E7F33030}"/>
              </a:ext>
            </a:extLst>
          </p:cNvPr>
          <p:cNvSpPr>
            <a:spLocks xmlns:a="http://schemas.openxmlformats.org/drawingml/2006/main" noGrp="1"/>
          </p:cNvSpPr>
          <p:nvPr/>
        </p:nvSpPr>
        <p:spPr>
          <a:xfrm xmlns:a="http://schemas.openxmlformats.org/drawingml/2006/main">
            <a:off x="609600" y="6572250"/>
            <a:ext cx="109728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750" b="0">
                <a:solidFill>
                  <a:srgbClr val="A8B7C9"/>
                </a:solidFill>
                <a:latin typeface="Avenir Next"/>
                <a:ea typeface="Avenir Next"/>
                <a:cs typeface="Avenir Next"/>
              </a:defRPr>
            </a:pPr>
            <a:r>
              <a:rPr sz="750" b="0">
                <a:solidFill>
                  <a:srgbClr val="A8B7C9"/>
                </a:solidFill>
                <a:latin typeface="Avenir Next"/>
                <a:ea typeface="Avenir Next"/>
                <a:cs typeface="Avenir Next"/>
              </a:rPr>
              <a:t>Live proof: thefutureedge.github.io/ipulse-ai-options-alpha-agent/</a:t>
            </a:r>
          </a:p>
        </p:txBody>
      </p:sp>
    </p:spTree>
    <p:extLst>
      <p:ext uri="{BB962C8B-B14F-4D97-AF65-F5344CB8AC3E}">
        <p14:creationId xmlns:p14="http://schemas.microsoft.com/office/powerpoint/2010/main" val="974258476"/>
      </p:ext>
    </p:extLst>
  </p:cSld>
</p:sld>
</file>

<file path=ppt/slides/slide4.xml><?xml version="1.0" encoding="utf-8"?>
<p:sld xmlns:p="http://schemas.openxmlformats.org/presentationml/2006/main">
  <p:cSld>
    <p:bg>
      <p:bgPr>
        <a:solidFill xmlns:a="http://schemas.openxmlformats.org/drawingml/2006/main">
          <a:srgbClr val="07111D"/>
        </a:solidFill>
      </p:bgPr>
    </p:bg>
    <p:spTree>
      <p:nvGrpSpPr>
        <p:cNvPr id="1" name=""/>
        <p:cNvGrpSpPr/>
        <p:nvPr/>
      </p:nvGrpSpPr>
      <p:grpSpPr>
        <a:xfrm xmlns:a="http://schemas.openxmlformats.org/drawingml/2006/main"/>
      </p:grpSpPr>
      <p:sp>
        <p:nvSpPr>
          <p:cNvPr id="33" name="">
            <a:extLst xmlns:a="http://schemas.openxmlformats.org/drawingml/2006/main">
              <a:ext uri="{FF2B5EF4-FFF2-40B4-BE49-F238E27FC236}">
                <a16:creationId xmlns:a16="http://schemas.microsoft.com/office/drawing/2014/main" id="{52C57978-FDF9-49E1-B9BC-F59B0E58ACC8}"/>
              </a:ext>
            </a:extLst>
          </p:cNvPr>
          <p:cNvSpPr>
            <a:spLocks xmlns:a="http://schemas.openxmlformats.org/drawingml/2006/main" noGrp="1"/>
          </p:cNvSpPr>
          <p:nvPr/>
        </p:nvSpPr>
        <p:spPr>
          <a:xfrm xmlns:a="http://schemas.openxmlformats.org/drawingml/2006/main">
            <a:off x="609600" y="361950"/>
            <a:ext cx="419100"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050" b="1">
                <a:solidFill>
                  <a:srgbClr val="55D6FF"/>
                </a:solidFill>
                <a:latin typeface="Avenir Next"/>
                <a:ea typeface="Avenir Next"/>
                <a:cs typeface="Avenir Next"/>
              </a:defRPr>
            </a:pPr>
            <a:r>
              <a:rPr sz="1050" b="1">
                <a:solidFill>
                  <a:srgbClr val="55D6FF"/>
                </a:solidFill>
                <a:latin typeface="Avenir Next"/>
                <a:ea typeface="Avenir Next"/>
                <a:cs typeface="Avenir Next"/>
              </a:rPr>
              <a:t>03</a:t>
            </a:r>
          </a:p>
        </p:txBody>
      </p:sp>
      <p:sp>
        <p:nvSpPr>
          <p:cNvPr id="2" name="">
            <a:extLst xmlns:a="http://schemas.openxmlformats.org/drawingml/2006/main">
              <a:ext uri="{FF2B5EF4-FFF2-40B4-BE49-F238E27FC236}">
                <a16:creationId xmlns:a16="http://schemas.microsoft.com/office/drawing/2014/main" id="{9E42CE28-0C03-485E-9BED-4DD6FD35A17F}"/>
              </a:ext>
            </a:extLst>
          </p:cNvPr>
          <p:cNvSpPr>
            <a:spLocks xmlns:a="http://schemas.openxmlformats.org/drawingml/2006/main" noGrp="1"/>
          </p:cNvSpPr>
          <p:nvPr/>
        </p:nvSpPr>
        <p:spPr>
          <a:xfrm xmlns:a="http://schemas.openxmlformats.org/drawingml/2006/main">
            <a:off x="609600" y="685800"/>
            <a:ext cx="1089660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2850" b="1">
                <a:solidFill>
                  <a:srgbClr val="F4F8FF"/>
                </a:solidFill>
                <a:latin typeface="Avenir Next"/>
                <a:ea typeface="Avenir Next"/>
                <a:cs typeface="Avenir Next"/>
              </a:defRPr>
            </a:pPr>
            <a:r>
              <a:rPr sz="2850" b="1">
                <a:solidFill>
                  <a:srgbClr val="F4F8FF"/>
                </a:solidFill>
                <a:latin typeface="Avenir Next"/>
                <a:ea typeface="Avenir Next"/>
                <a:cs typeface="Avenir Next"/>
              </a:rPr>
              <a:t>One loop. Two kinds of intelligence. One evidence trail.</a:t>
            </a:r>
          </a:p>
        </p:txBody>
      </p:sp>
      <p:sp>
        <p:nvSpPr>
          <p:cNvPr id="3" name="">
            <a:extLst xmlns:a="http://schemas.openxmlformats.org/drawingml/2006/main">
              <a:ext uri="{FF2B5EF4-FFF2-40B4-BE49-F238E27FC236}">
                <a16:creationId xmlns:a16="http://schemas.microsoft.com/office/drawing/2014/main" id="{9AB23969-BB79-48D5-8BBB-AC3CF95DED93}"/>
              </a:ext>
            </a:extLst>
          </p:cNvPr>
          <p:cNvSpPr>
            <a:spLocks xmlns:a="http://schemas.openxmlformats.org/drawingml/2006/main" noGrp="1"/>
          </p:cNvSpPr>
          <p:nvPr/>
        </p:nvSpPr>
        <p:spPr>
          <a:xfrm xmlns:a="http://schemas.openxmlformats.org/drawingml/2006/main">
            <a:off x="609600" y="1228725"/>
            <a:ext cx="1089660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275" b="0">
                <a:solidFill>
                  <a:srgbClr val="A8B7C9"/>
                </a:solidFill>
                <a:latin typeface="Avenir Next"/>
                <a:ea typeface="Avenir Next"/>
                <a:cs typeface="Avenir Next"/>
              </a:defRPr>
            </a:pPr>
            <a:r>
              <a:rPr sz="1275" b="0">
                <a:solidFill>
                  <a:srgbClr val="A8B7C9"/>
                </a:solidFill>
                <a:latin typeface="Avenir Next"/>
                <a:ea typeface="Avenir Next"/>
                <a:cs typeface="Avenir Next"/>
              </a:rPr>
              <a:t>Probabilistic research proposes; deterministic policy alone authorizes execution.</a:t>
            </a:r>
          </a:p>
        </p:txBody>
      </p:sp>
      <p:sp>
        <p:nvSpPr>
          <p:cNvPr id="4" name="">
            <a:extLst xmlns:a="http://schemas.openxmlformats.org/drawingml/2006/main">
              <a:ext uri="{FF2B5EF4-FFF2-40B4-BE49-F238E27FC236}">
                <a16:creationId xmlns:a16="http://schemas.microsoft.com/office/drawing/2014/main" id="{717D2756-56EF-4E3E-80C6-7878E5409250}"/>
              </a:ext>
            </a:extLst>
          </p:cNvPr>
          <p:cNvSpPr>
            <a:spLocks xmlns:a="http://schemas.openxmlformats.org/drawingml/2006/main" noGrp="1"/>
          </p:cNvSpPr>
          <p:nvPr/>
        </p:nvSpPr>
        <p:spPr>
          <a:xfrm xmlns:a="http://schemas.openxmlformats.org/drawingml/2006/main">
            <a:off x="533400" y="2381250"/>
            <a:ext cx="1657350" cy="1638300"/>
          </a:xfrm>
          <a:prstGeom xmlns:a="http://schemas.openxmlformats.org/drawingml/2006/main" prst="roundRect">
            <a:avLst>
              <a:gd name="adj" fmla="val 10465"/>
            </a:avLst>
          </a:prstGeom>
          <a:solidFill xmlns:a="http://schemas.openxmlformats.org/drawingml/2006/main">
            <a:srgbClr val="101F30"/>
          </a:solidFill>
          <a:ln xmlns:a="http://schemas.openxmlformats.org/drawingml/2006/main" w="9525">
            <a:solidFill>
              <a:srgbClr val="29425D"/>
            </a:solidFill>
            <a:prstDash val="solid"/>
          </a:ln>
        </p:spPr>
      </p:sp>
      <p:sp>
        <p:nvSpPr>
          <p:cNvPr id="5" name="">
            <a:extLst xmlns:a="http://schemas.openxmlformats.org/drawingml/2006/main">
              <a:ext uri="{FF2B5EF4-FFF2-40B4-BE49-F238E27FC236}">
                <a16:creationId xmlns:a16="http://schemas.microsoft.com/office/drawing/2014/main" id="{4E54B517-6FCF-4C48-83F9-FC2444A7147C}"/>
              </a:ext>
            </a:extLst>
          </p:cNvPr>
          <p:cNvSpPr>
            <a:spLocks xmlns:a="http://schemas.openxmlformats.org/drawingml/2006/main" noGrp="1"/>
          </p:cNvSpPr>
          <p:nvPr/>
        </p:nvSpPr>
        <p:spPr>
          <a:xfrm xmlns:a="http://schemas.openxmlformats.org/drawingml/2006/main">
            <a:off x="723900" y="2571750"/>
            <a:ext cx="12763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ctr">
              <a:defRPr sz="975" b="1">
                <a:solidFill>
                  <a:srgbClr val="55D6FF"/>
                </a:solidFill>
                <a:latin typeface="Avenir Next"/>
                <a:ea typeface="Avenir Next"/>
                <a:cs typeface="Avenir Next"/>
              </a:defRPr>
            </a:pPr>
            <a:r>
              <a:rPr sz="975" b="1">
                <a:solidFill>
                  <a:srgbClr val="55D6FF"/>
                </a:solidFill>
                <a:latin typeface="Avenir Next"/>
                <a:ea typeface="Avenir Next"/>
                <a:cs typeface="Avenir Next"/>
              </a:rPr>
              <a:t>EVIDENCE</a:t>
            </a:r>
          </a:p>
        </p:txBody>
      </p:sp>
      <p:sp>
        <p:nvSpPr>
          <p:cNvPr id="6" name="">
            <a:extLst xmlns:a="http://schemas.openxmlformats.org/drawingml/2006/main">
              <a:ext uri="{FF2B5EF4-FFF2-40B4-BE49-F238E27FC236}">
                <a16:creationId xmlns:a16="http://schemas.microsoft.com/office/drawing/2014/main" id="{AA22009A-7D9E-4D1D-91E0-DF97A51B2565}"/>
              </a:ext>
            </a:extLst>
          </p:cNvPr>
          <p:cNvSpPr>
            <a:spLocks xmlns:a="http://schemas.openxmlformats.org/drawingml/2006/main" noGrp="1"/>
          </p:cNvSpPr>
          <p:nvPr/>
        </p:nvSpPr>
        <p:spPr>
          <a:xfrm xmlns:a="http://schemas.openxmlformats.org/drawingml/2006/main">
            <a:off x="723900" y="2914650"/>
            <a:ext cx="1276350" cy="9144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lnSpc>
                <a:spcPct val="108000"/>
              </a:lnSpc>
              <a:buNone/>
              <a:defRPr sz="1050" b="0">
                <a:solidFill>
                  <a:srgbClr val="A8B7C9"/>
                </a:solidFill>
                <a:latin typeface="Avenir Next"/>
                <a:ea typeface="Avenir Next"/>
                <a:cs typeface="Avenir Next"/>
              </a:defRPr>
            </a:pPr>
            <a:r>
              <a:rPr sz="1050" b="0">
                <a:solidFill>
                  <a:srgbClr val="A8B7C9"/>
                </a:solidFill>
                <a:latin typeface="Avenir Next"/>
                <a:ea typeface="Avenir Next"/>
                <a:cs typeface="Avenir Next"/>
              </a:rPr>
              <a:t>Alpaca market + account</a:t>
            </a:r>
          </a:p>
          <a:p xmlns:a="http://schemas.openxmlformats.org/drawingml/2006/main">
            <a:pPr algn="ctr">
              <a:lnSpc>
                <a:spcPct val="108000"/>
              </a:lnSpc>
              <a:buNone/>
              <a:defRPr sz="1050" b="0">
                <a:solidFill>
                  <a:srgbClr val="A8B7C9"/>
                </a:solidFill>
                <a:latin typeface="Avenir Next"/>
                <a:ea typeface="Avenir Next"/>
                <a:cs typeface="Avenir Next"/>
              </a:defRPr>
            </a:pPr>
            <a:r>
              <a:rPr sz="1050" b="0">
                <a:solidFill>
                  <a:srgbClr val="A8B7C9"/>
                </a:solidFill>
                <a:latin typeface="Avenir Next"/>
                <a:ea typeface="Avenir Next"/>
                <a:cs typeface="Avenir Next"/>
              </a:rPr>
              <a:t>Cited research</a:t>
            </a:r>
          </a:p>
          <a:p xmlns:a="http://schemas.openxmlformats.org/drawingml/2006/main">
            <a:pPr algn="ctr">
              <a:lnSpc>
                <a:spcPct val="108000"/>
              </a:lnSpc>
              <a:buNone/>
              <a:defRPr sz="1050" b="0">
                <a:solidFill>
                  <a:srgbClr val="A8B7C9"/>
                </a:solidFill>
                <a:latin typeface="Avenir Next"/>
                <a:ea typeface="Avenir Next"/>
                <a:cs typeface="Avenir Next"/>
              </a:defRPr>
            </a:pPr>
            <a:r>
              <a:rPr sz="1050" b="0">
                <a:solidFill>
                  <a:srgbClr val="A8B7C9"/>
                </a:solidFill>
                <a:latin typeface="Avenir Next"/>
                <a:ea typeface="Avenir Next"/>
                <a:cs typeface="Avenir Next"/>
              </a:rPr>
              <a:t>Financial + valuation inputs</a:t>
            </a:r>
          </a:p>
        </p:txBody>
      </p:sp>
      <p:sp>
        <p:nvSpPr>
          <p:cNvPr id="7" name="">
            <a:extLst xmlns:a="http://schemas.openxmlformats.org/drawingml/2006/main">
              <a:ext uri="{FF2B5EF4-FFF2-40B4-BE49-F238E27FC236}">
                <a16:creationId xmlns:a16="http://schemas.microsoft.com/office/drawing/2014/main" id="{D87BF430-7036-44D6-AEA3-A27E6159C037}"/>
              </a:ext>
            </a:extLst>
          </p:cNvPr>
          <p:cNvSpPr>
            <a:spLocks xmlns:a="http://schemas.openxmlformats.org/drawingml/2006/main" noGrp="1"/>
          </p:cNvSpPr>
          <p:nvPr/>
        </p:nvSpPr>
        <p:spPr>
          <a:xfrm xmlns:a="http://schemas.openxmlformats.org/drawingml/2006/main">
            <a:off x="2667000" y="1905000"/>
            <a:ext cx="3009900" cy="2590800"/>
          </a:xfrm>
          <a:prstGeom xmlns:a="http://schemas.openxmlformats.org/drawingml/2006/main" prst="roundRect">
            <a:avLst>
              <a:gd name="adj" fmla="val 6618"/>
            </a:avLst>
          </a:prstGeom>
          <a:solidFill xmlns:a="http://schemas.openxmlformats.org/drawingml/2006/main">
            <a:srgbClr val="14283C"/>
          </a:solidFill>
          <a:ln xmlns:a="http://schemas.openxmlformats.org/drawingml/2006/main" w="9525">
            <a:solidFill>
              <a:srgbClr val="55D6FF"/>
            </a:solidFill>
            <a:prstDash val="solid"/>
          </a:ln>
        </p:spPr>
      </p:sp>
      <p:sp>
        <p:nvSpPr>
          <p:cNvPr id="8" name="">
            <a:extLst xmlns:a="http://schemas.openxmlformats.org/drawingml/2006/main">
              <a:ext uri="{FF2B5EF4-FFF2-40B4-BE49-F238E27FC236}">
                <a16:creationId xmlns:a16="http://schemas.microsoft.com/office/drawing/2014/main" id="{988B2966-DCC8-4D05-B328-FF97F0691826}"/>
              </a:ext>
            </a:extLst>
          </p:cNvPr>
          <p:cNvSpPr>
            <a:spLocks xmlns:a="http://schemas.openxmlformats.org/drawingml/2006/main" noGrp="1"/>
          </p:cNvSpPr>
          <p:nvPr/>
        </p:nvSpPr>
        <p:spPr>
          <a:xfrm xmlns:a="http://schemas.openxmlformats.org/drawingml/2006/main">
            <a:off x="2895600" y="2095500"/>
            <a:ext cx="255270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ctr">
              <a:defRPr sz="1050" b="1">
                <a:solidFill>
                  <a:srgbClr val="55D6FF"/>
                </a:solidFill>
                <a:latin typeface="Avenir Next"/>
                <a:ea typeface="Avenir Next"/>
                <a:cs typeface="Avenir Next"/>
              </a:defRPr>
            </a:pPr>
            <a:r>
              <a:rPr sz="1050" b="1">
                <a:solidFill>
                  <a:srgbClr val="55D6FF"/>
                </a:solidFill>
                <a:latin typeface="Avenir Next"/>
                <a:ea typeface="Avenir Next"/>
                <a:cs typeface="Avenir Next"/>
              </a:rPr>
              <a:t>SIX INDEPENDENT ADVISORS</a:t>
            </a:r>
          </a:p>
        </p:txBody>
      </p:sp>
      <p:sp>
        <p:nvSpPr>
          <p:cNvPr id="9" name="">
            <a:extLst xmlns:a="http://schemas.openxmlformats.org/drawingml/2006/main">
              <a:ext uri="{FF2B5EF4-FFF2-40B4-BE49-F238E27FC236}">
                <a16:creationId xmlns:a16="http://schemas.microsoft.com/office/drawing/2014/main" id="{1396632C-4917-4135-8300-685522213345}"/>
              </a:ext>
            </a:extLst>
          </p:cNvPr>
          <p:cNvSpPr>
            <a:spLocks xmlns:a="http://schemas.openxmlformats.org/drawingml/2006/main" noGrp="1"/>
          </p:cNvSpPr>
          <p:nvPr/>
        </p:nvSpPr>
        <p:spPr>
          <a:xfrm xmlns:a="http://schemas.openxmlformats.org/drawingml/2006/main">
            <a:off x="2857500" y="2543175"/>
            <a:ext cx="1238250" cy="285750"/>
          </a:xfrm>
          <a:prstGeom xmlns:a="http://schemas.openxmlformats.org/drawingml/2006/main" prst="roundRect">
            <a:avLst>
              <a:gd name="adj" fmla="val 50000"/>
            </a:avLst>
          </a:prstGeom>
          <a:solidFill xmlns:a="http://schemas.openxmlformats.org/drawingml/2006/main">
            <a:srgbClr val="18324A"/>
          </a:solidFill>
          <a:ln xmlns:a="http://schemas.openxmlformats.org/drawingml/2006/main" w="9525">
            <a:solidFill>
              <a:srgbClr val="55D6FF"/>
            </a:solidFill>
            <a:prstDash val="solid"/>
          </a:ln>
        </p:spPr>
        <p:txBody>
          <a:bodyPr xmlns:a="http://schemas.openxmlformats.org/drawingml/2006/main" lIns="76200" tIns="19050" rIns="76200" bIns="9525" anchor="ctr">
            <a:normAutofit fontScale="98812"/>
          </a:bodyPr>
          <a:lstStyle xmlns:a="http://schemas.openxmlformats.org/drawingml/2006/main"/>
          <a:p xmlns:a="http://schemas.openxmlformats.org/drawingml/2006/main">
            <a:pPr algn="ctr">
              <a:defRPr sz="975" b="1">
                <a:solidFill>
                  <a:srgbClr val="55D6FF"/>
                </a:solidFill>
                <a:latin typeface="Avenir Next"/>
                <a:ea typeface="Avenir Next"/>
                <a:cs typeface="Avenir Next"/>
              </a:defRPr>
            </a:pPr>
            <a:r>
              <a:rPr sz="975" b="1">
                <a:solidFill>
                  <a:srgbClr val="55D6FF"/>
                </a:solidFill>
                <a:latin typeface="Avenir Next"/>
                <a:ea typeface="Avenir Next"/>
                <a:cs typeface="Avenir Next"/>
              </a:rPr>
              <a:t>Technical regime</a:t>
            </a:r>
          </a:p>
        </p:txBody>
      </p:sp>
      <p:sp>
        <p:nvSpPr>
          <p:cNvPr id="10" name="">
            <a:extLst xmlns:a="http://schemas.openxmlformats.org/drawingml/2006/main">
              <a:ext uri="{FF2B5EF4-FFF2-40B4-BE49-F238E27FC236}">
                <a16:creationId xmlns:a16="http://schemas.microsoft.com/office/drawing/2014/main" id="{BE6F9FE8-0D25-4035-AED1-2861FA181660}"/>
              </a:ext>
            </a:extLst>
          </p:cNvPr>
          <p:cNvSpPr>
            <a:spLocks xmlns:a="http://schemas.openxmlformats.org/drawingml/2006/main" noGrp="1"/>
          </p:cNvSpPr>
          <p:nvPr/>
        </p:nvSpPr>
        <p:spPr>
          <a:xfrm xmlns:a="http://schemas.openxmlformats.org/drawingml/2006/main">
            <a:off x="4210050" y="2543175"/>
            <a:ext cx="1238250" cy="285750"/>
          </a:xfrm>
          <a:prstGeom xmlns:a="http://schemas.openxmlformats.org/drawingml/2006/main" prst="roundRect">
            <a:avLst>
              <a:gd name="adj" fmla="val 50000"/>
            </a:avLst>
          </a:prstGeom>
          <a:solidFill xmlns:a="http://schemas.openxmlformats.org/drawingml/2006/main">
            <a:srgbClr val="18324A"/>
          </a:solidFill>
          <a:ln xmlns:a="http://schemas.openxmlformats.org/drawingml/2006/main" w="9525">
            <a:solidFill>
              <a:srgbClr val="55D6FF"/>
            </a:solidFill>
            <a:prstDash val="solid"/>
          </a:ln>
        </p:spPr>
        <p:txBody>
          <a:bodyPr xmlns:a="http://schemas.openxmlformats.org/drawingml/2006/main" lIns="76200" tIns="19050" rIns="76200" bIns="9525" anchor="ctr">
            <a:normAutofit fontScale="100000"/>
          </a:bodyPr>
          <a:lstStyle xmlns:a="http://schemas.openxmlformats.org/drawingml/2006/main"/>
          <a:p xmlns:a="http://schemas.openxmlformats.org/drawingml/2006/main">
            <a:pPr algn="ctr">
              <a:defRPr sz="975" b="1">
                <a:solidFill>
                  <a:srgbClr val="55D6FF"/>
                </a:solidFill>
                <a:latin typeface="Avenir Next"/>
                <a:ea typeface="Avenir Next"/>
                <a:cs typeface="Avenir Next"/>
              </a:defRPr>
            </a:pPr>
            <a:r>
              <a:rPr sz="975" b="1">
                <a:solidFill>
                  <a:srgbClr val="55D6FF"/>
                </a:solidFill>
                <a:latin typeface="Avenir Next"/>
                <a:ea typeface="Avenir Next"/>
                <a:cs typeface="Avenir Next"/>
              </a:rPr>
              <a:t>News catalyst</a:t>
            </a:r>
          </a:p>
        </p:txBody>
      </p:sp>
      <p:sp>
        <p:nvSpPr>
          <p:cNvPr id="11" name="">
            <a:extLst xmlns:a="http://schemas.openxmlformats.org/drawingml/2006/main">
              <a:ext uri="{FF2B5EF4-FFF2-40B4-BE49-F238E27FC236}">
                <a16:creationId xmlns:a16="http://schemas.microsoft.com/office/drawing/2014/main" id="{154B1447-2CCE-4996-8258-2B0407E0D245}"/>
              </a:ext>
            </a:extLst>
          </p:cNvPr>
          <p:cNvSpPr>
            <a:spLocks xmlns:a="http://schemas.openxmlformats.org/drawingml/2006/main" noGrp="1"/>
          </p:cNvSpPr>
          <p:nvPr/>
        </p:nvSpPr>
        <p:spPr>
          <a:xfrm xmlns:a="http://schemas.openxmlformats.org/drawingml/2006/main">
            <a:off x="2857500" y="3057525"/>
            <a:ext cx="1238250" cy="285750"/>
          </a:xfrm>
          <a:prstGeom xmlns:a="http://schemas.openxmlformats.org/drawingml/2006/main" prst="roundRect">
            <a:avLst>
              <a:gd name="adj" fmla="val 50000"/>
            </a:avLst>
          </a:prstGeom>
          <a:solidFill xmlns:a="http://schemas.openxmlformats.org/drawingml/2006/main">
            <a:srgbClr val="18324A"/>
          </a:solidFill>
          <a:ln xmlns:a="http://schemas.openxmlformats.org/drawingml/2006/main" w="9525">
            <a:solidFill>
              <a:srgbClr val="55D6FF"/>
            </a:solidFill>
            <a:prstDash val="solid"/>
          </a:ln>
        </p:spPr>
        <p:txBody>
          <a:bodyPr xmlns:a="http://schemas.openxmlformats.org/drawingml/2006/main" lIns="76200" tIns="19050" rIns="76200" bIns="9525" anchor="ctr">
            <a:normAutofit fontScale="98488"/>
          </a:bodyPr>
          <a:lstStyle xmlns:a="http://schemas.openxmlformats.org/drawingml/2006/main"/>
          <a:p xmlns:a="http://schemas.openxmlformats.org/drawingml/2006/main">
            <a:pPr algn="ctr">
              <a:defRPr sz="975" b="1">
                <a:solidFill>
                  <a:srgbClr val="55D6FF"/>
                </a:solidFill>
                <a:latin typeface="Avenir Next"/>
                <a:ea typeface="Avenir Next"/>
                <a:cs typeface="Avenir Next"/>
              </a:defRPr>
            </a:pPr>
            <a:r>
              <a:rPr sz="975" b="1">
                <a:solidFill>
                  <a:srgbClr val="55D6FF"/>
                </a:solidFill>
                <a:latin typeface="Avenir Next"/>
                <a:ea typeface="Avenir Next"/>
                <a:cs typeface="Avenir Next"/>
              </a:rPr>
              <a:t>Options liquidity</a:t>
            </a:r>
          </a:p>
        </p:txBody>
      </p:sp>
      <p:sp>
        <p:nvSpPr>
          <p:cNvPr id="12" name="">
            <a:extLst xmlns:a="http://schemas.openxmlformats.org/drawingml/2006/main">
              <a:ext uri="{FF2B5EF4-FFF2-40B4-BE49-F238E27FC236}">
                <a16:creationId xmlns:a16="http://schemas.microsoft.com/office/drawing/2014/main" id="{59FEDE15-6032-4C86-A4A1-B947044C3D1C}"/>
              </a:ext>
            </a:extLst>
          </p:cNvPr>
          <p:cNvSpPr>
            <a:spLocks xmlns:a="http://schemas.openxmlformats.org/drawingml/2006/main" noGrp="1"/>
          </p:cNvSpPr>
          <p:nvPr/>
        </p:nvSpPr>
        <p:spPr>
          <a:xfrm xmlns:a="http://schemas.openxmlformats.org/drawingml/2006/main">
            <a:off x="4210050" y="3057525"/>
            <a:ext cx="1238250" cy="285750"/>
          </a:xfrm>
          <a:prstGeom xmlns:a="http://schemas.openxmlformats.org/drawingml/2006/main" prst="roundRect">
            <a:avLst>
              <a:gd name="adj" fmla="val 50000"/>
            </a:avLst>
          </a:prstGeom>
          <a:solidFill xmlns:a="http://schemas.openxmlformats.org/drawingml/2006/main">
            <a:srgbClr val="18324A"/>
          </a:solidFill>
          <a:ln xmlns:a="http://schemas.openxmlformats.org/drawingml/2006/main" w="9525">
            <a:solidFill>
              <a:srgbClr val="55D6FF"/>
            </a:solidFill>
            <a:prstDash val="solid"/>
          </a:ln>
        </p:spPr>
        <p:txBody>
          <a:bodyPr xmlns:a="http://schemas.openxmlformats.org/drawingml/2006/main" lIns="76200" tIns="19050" rIns="76200" bIns="9525" anchor="ctr">
            <a:normAutofit fontScale="94458"/>
          </a:bodyPr>
          <a:lstStyle xmlns:a="http://schemas.openxmlformats.org/drawingml/2006/main"/>
          <a:p xmlns:a="http://schemas.openxmlformats.org/drawingml/2006/main">
            <a:pPr algn="ctr">
              <a:defRPr sz="975" b="1">
                <a:solidFill>
                  <a:srgbClr val="55D6FF"/>
                </a:solidFill>
                <a:latin typeface="Avenir Next"/>
                <a:ea typeface="Avenir Next"/>
                <a:cs typeface="Avenir Next"/>
              </a:defRPr>
            </a:pPr>
            <a:r>
              <a:rPr sz="975" b="1">
                <a:solidFill>
                  <a:srgbClr val="55D6FF"/>
                </a:solidFill>
                <a:latin typeface="Avenir Next"/>
                <a:ea typeface="Avenir Next"/>
                <a:cs typeface="Avenir Next"/>
              </a:rPr>
              <a:t>Financials auditor</a:t>
            </a:r>
          </a:p>
        </p:txBody>
      </p:sp>
      <p:sp>
        <p:nvSpPr>
          <p:cNvPr id="13" name="">
            <a:extLst xmlns:a="http://schemas.openxmlformats.org/drawingml/2006/main">
              <a:ext uri="{FF2B5EF4-FFF2-40B4-BE49-F238E27FC236}">
                <a16:creationId xmlns:a16="http://schemas.microsoft.com/office/drawing/2014/main" id="{9E75D554-218B-4250-B5A0-A18C06763349}"/>
              </a:ext>
            </a:extLst>
          </p:cNvPr>
          <p:cNvSpPr>
            <a:spLocks xmlns:a="http://schemas.openxmlformats.org/drawingml/2006/main" noGrp="1"/>
          </p:cNvSpPr>
          <p:nvPr/>
        </p:nvSpPr>
        <p:spPr>
          <a:xfrm xmlns:a="http://schemas.openxmlformats.org/drawingml/2006/main">
            <a:off x="2857500" y="3571875"/>
            <a:ext cx="1238250" cy="285750"/>
          </a:xfrm>
          <a:prstGeom xmlns:a="http://schemas.openxmlformats.org/drawingml/2006/main" prst="roundRect">
            <a:avLst>
              <a:gd name="adj" fmla="val 50000"/>
            </a:avLst>
          </a:prstGeom>
          <a:solidFill xmlns:a="http://schemas.openxmlformats.org/drawingml/2006/main">
            <a:srgbClr val="18324A"/>
          </a:solidFill>
          <a:ln xmlns:a="http://schemas.openxmlformats.org/drawingml/2006/main" w="9525">
            <a:solidFill>
              <a:srgbClr val="55D6FF"/>
            </a:solidFill>
            <a:prstDash val="solid"/>
          </a:ln>
        </p:spPr>
        <p:txBody>
          <a:bodyPr xmlns:a="http://schemas.openxmlformats.org/drawingml/2006/main" lIns="76200" tIns="19050" rIns="76200" bIns="9525" anchor="ctr">
            <a:normAutofit fontScale="97873"/>
          </a:bodyPr>
          <a:lstStyle xmlns:a="http://schemas.openxmlformats.org/drawingml/2006/main"/>
          <a:p xmlns:a="http://schemas.openxmlformats.org/drawingml/2006/main">
            <a:pPr algn="ctr">
              <a:defRPr sz="975" b="1">
                <a:solidFill>
                  <a:srgbClr val="55D6FF"/>
                </a:solidFill>
                <a:latin typeface="Avenir Next"/>
                <a:ea typeface="Avenir Next"/>
                <a:cs typeface="Avenir Next"/>
              </a:defRPr>
            </a:pPr>
            <a:r>
              <a:rPr sz="975" b="1">
                <a:solidFill>
                  <a:srgbClr val="55D6FF"/>
                </a:solidFill>
                <a:latin typeface="Avenir Next"/>
                <a:ea typeface="Avenir Next"/>
                <a:cs typeface="Avenir Next"/>
              </a:rPr>
              <a:t>Value framework</a:t>
            </a:r>
          </a:p>
        </p:txBody>
      </p:sp>
      <p:sp>
        <p:nvSpPr>
          <p:cNvPr id="14" name="">
            <a:extLst xmlns:a="http://schemas.openxmlformats.org/drawingml/2006/main">
              <a:ext uri="{FF2B5EF4-FFF2-40B4-BE49-F238E27FC236}">
                <a16:creationId xmlns:a16="http://schemas.microsoft.com/office/drawing/2014/main" id="{18314617-A49F-473F-A0D4-042161D45572}"/>
              </a:ext>
            </a:extLst>
          </p:cNvPr>
          <p:cNvSpPr>
            <a:spLocks xmlns:a="http://schemas.openxmlformats.org/drawingml/2006/main" noGrp="1"/>
          </p:cNvSpPr>
          <p:nvPr/>
        </p:nvSpPr>
        <p:spPr>
          <a:xfrm xmlns:a="http://schemas.openxmlformats.org/drawingml/2006/main">
            <a:off x="4210050" y="3571875"/>
            <a:ext cx="1238250" cy="285750"/>
          </a:xfrm>
          <a:prstGeom xmlns:a="http://schemas.openxmlformats.org/drawingml/2006/main" prst="roundRect">
            <a:avLst>
              <a:gd name="adj" fmla="val 50000"/>
            </a:avLst>
          </a:prstGeom>
          <a:solidFill xmlns:a="http://schemas.openxmlformats.org/drawingml/2006/main">
            <a:srgbClr val="18324A"/>
          </a:solidFill>
          <a:ln xmlns:a="http://schemas.openxmlformats.org/drawingml/2006/main" w="9525">
            <a:solidFill>
              <a:srgbClr val="FFC857"/>
            </a:solidFill>
            <a:prstDash val="solid"/>
          </a:ln>
        </p:spPr>
        <p:txBody>
          <a:bodyPr xmlns:a="http://schemas.openxmlformats.org/drawingml/2006/main" lIns="76200" tIns="19050" rIns="76200" bIns="9525" anchor="ctr">
            <a:normAutofit fontScale="100000"/>
          </a:bodyPr>
          <a:lstStyle xmlns:a="http://schemas.openxmlformats.org/drawingml/2006/main"/>
          <a:p xmlns:a="http://schemas.openxmlformats.org/drawingml/2006/main">
            <a:pPr algn="ctr">
              <a:defRPr sz="975" b="1">
                <a:solidFill>
                  <a:srgbClr val="FFC857"/>
                </a:solidFill>
                <a:latin typeface="Avenir Next"/>
                <a:ea typeface="Avenir Next"/>
                <a:cs typeface="Avenir Next"/>
              </a:defRPr>
            </a:pPr>
            <a:r>
              <a:rPr sz="975" b="1">
                <a:solidFill>
                  <a:srgbClr val="FFC857"/>
                </a:solidFill>
                <a:latin typeface="Avenir Next"/>
                <a:ea typeface="Avenir Next"/>
                <a:cs typeface="Avenir Next"/>
              </a:rPr>
              <a:t>Risk critic</a:t>
            </a:r>
          </a:p>
        </p:txBody>
      </p:sp>
      <p:sp>
        <p:nvSpPr>
          <p:cNvPr id="15" name="">
            <a:extLst xmlns:a="http://schemas.openxmlformats.org/drawingml/2006/main">
              <a:ext uri="{FF2B5EF4-FFF2-40B4-BE49-F238E27FC236}">
                <a16:creationId xmlns:a16="http://schemas.microsoft.com/office/drawing/2014/main" id="{AE394759-B350-459A-AE50-AC918477F795}"/>
              </a:ext>
            </a:extLst>
          </p:cNvPr>
          <p:cNvSpPr>
            <a:spLocks xmlns:a="http://schemas.openxmlformats.org/drawingml/2006/main" noGrp="1"/>
          </p:cNvSpPr>
          <p:nvPr/>
        </p:nvSpPr>
        <p:spPr>
          <a:xfrm xmlns:a="http://schemas.openxmlformats.org/drawingml/2006/main">
            <a:off x="2895600" y="4048125"/>
            <a:ext cx="255270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ctr">
              <a:defRPr sz="825" b="0">
                <a:solidFill>
                  <a:srgbClr val="A8B7C9"/>
                </a:solidFill>
                <a:latin typeface="Avenir Next"/>
                <a:ea typeface="Avenir Next"/>
                <a:cs typeface="Avenir Next"/>
              </a:defRPr>
            </a:pPr>
            <a:r>
              <a:rPr sz="825" b="0">
                <a:solidFill>
                  <a:srgbClr val="A8B7C9"/>
                </a:solidFill>
                <a:latin typeface="Avenir Next"/>
                <a:ea typeface="Avenir Next"/>
                <a:cs typeface="Avenir Next"/>
              </a:rPr>
              <a:t>evidence · contrary evidence · confidence · invalidation</a:t>
            </a:r>
          </a:p>
        </p:txBody>
      </p:sp>
      <p:sp>
        <p:nvSpPr>
          <p:cNvPr id="16" name="">
            <a:extLst xmlns:a="http://schemas.openxmlformats.org/drawingml/2006/main">
              <a:ext uri="{FF2B5EF4-FFF2-40B4-BE49-F238E27FC236}">
                <a16:creationId xmlns:a16="http://schemas.microsoft.com/office/drawing/2014/main" id="{42130536-EB59-4CC9-806F-124BD8234859}"/>
              </a:ext>
            </a:extLst>
          </p:cNvPr>
          <p:cNvSpPr>
            <a:spLocks xmlns:a="http://schemas.openxmlformats.org/drawingml/2006/main" noGrp="1"/>
          </p:cNvSpPr>
          <p:nvPr/>
        </p:nvSpPr>
        <p:spPr>
          <a:xfrm xmlns:a="http://schemas.openxmlformats.org/drawingml/2006/main">
            <a:off x="6191250" y="2381250"/>
            <a:ext cx="1562100" cy="1638300"/>
          </a:xfrm>
          <a:prstGeom xmlns:a="http://schemas.openxmlformats.org/drawingml/2006/main" prst="roundRect">
            <a:avLst>
              <a:gd name="adj" fmla="val 10976"/>
            </a:avLst>
          </a:prstGeom>
          <a:solidFill xmlns:a="http://schemas.openxmlformats.org/drawingml/2006/main">
            <a:srgbClr val="101F30"/>
          </a:solidFill>
          <a:ln xmlns:a="http://schemas.openxmlformats.org/drawingml/2006/main" w="9525">
            <a:solidFill>
              <a:srgbClr val="29425D"/>
            </a:solidFill>
            <a:prstDash val="solid"/>
          </a:ln>
        </p:spPr>
      </p:sp>
      <p:sp>
        <p:nvSpPr>
          <p:cNvPr id="17" name="">
            <a:extLst xmlns:a="http://schemas.openxmlformats.org/drawingml/2006/main">
              <a:ext uri="{FF2B5EF4-FFF2-40B4-BE49-F238E27FC236}">
                <a16:creationId xmlns:a16="http://schemas.microsoft.com/office/drawing/2014/main" id="{DD7FB2ED-036F-4EDC-9057-4E7A7B800506}"/>
              </a:ext>
            </a:extLst>
          </p:cNvPr>
          <p:cNvSpPr>
            <a:spLocks xmlns:a="http://schemas.openxmlformats.org/drawingml/2006/main" noGrp="1"/>
          </p:cNvSpPr>
          <p:nvPr/>
        </p:nvSpPr>
        <p:spPr>
          <a:xfrm xmlns:a="http://schemas.openxmlformats.org/drawingml/2006/main">
            <a:off x="6381750" y="2571750"/>
            <a:ext cx="11811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ctr">
              <a:defRPr sz="975" b="1">
                <a:solidFill>
                  <a:srgbClr val="55D6FF"/>
                </a:solidFill>
                <a:latin typeface="Avenir Next"/>
                <a:ea typeface="Avenir Next"/>
                <a:cs typeface="Avenir Next"/>
              </a:defRPr>
            </a:pPr>
            <a:r>
              <a:rPr sz="975" b="1">
                <a:solidFill>
                  <a:srgbClr val="55D6FF"/>
                </a:solidFill>
                <a:latin typeface="Avenir Next"/>
                <a:ea typeface="Avenir Next"/>
                <a:cs typeface="Avenir Next"/>
              </a:rPr>
              <a:t>CONSENSUS</a:t>
            </a:r>
          </a:p>
        </p:txBody>
      </p:sp>
      <p:sp>
        <p:nvSpPr>
          <p:cNvPr id="18" name="">
            <a:extLst xmlns:a="http://schemas.openxmlformats.org/drawingml/2006/main">
              <a:ext uri="{FF2B5EF4-FFF2-40B4-BE49-F238E27FC236}">
                <a16:creationId xmlns:a16="http://schemas.microsoft.com/office/drawing/2014/main" id="{04105D9D-281C-431F-81F9-71A0EB03B872}"/>
              </a:ext>
            </a:extLst>
          </p:cNvPr>
          <p:cNvSpPr>
            <a:spLocks xmlns:a="http://schemas.openxmlformats.org/drawingml/2006/main" noGrp="1"/>
          </p:cNvSpPr>
          <p:nvPr/>
        </p:nvSpPr>
        <p:spPr>
          <a:xfrm xmlns:a="http://schemas.openxmlformats.org/drawingml/2006/main">
            <a:off x="6381750" y="3028950"/>
            <a:ext cx="1181100" cy="704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ctr">
              <a:lnSpc>
                <a:spcPct val="112000"/>
              </a:lnSpc>
              <a:buNone/>
              <a:defRPr sz="1275" b="1">
                <a:solidFill>
                  <a:srgbClr val="F4F8FF"/>
                </a:solidFill>
                <a:latin typeface="Avenir Next"/>
                <a:ea typeface="Avenir Next"/>
                <a:cs typeface="Avenir Next"/>
              </a:defRPr>
            </a:pPr>
            <a:r>
              <a:rPr sz="1275" b="1">
                <a:solidFill>
                  <a:srgbClr val="F4F8FF"/>
                </a:solidFill>
                <a:latin typeface="Avenir Next"/>
                <a:ea typeface="Avenir Next"/>
                <a:cs typeface="Avenir Next"/>
              </a:rPr>
              <a:t>CALL · PUT</a:t>
            </a:r>
          </a:p>
          <a:p xmlns:a="http://schemas.openxmlformats.org/drawingml/2006/main">
            <a:pPr algn="ctr">
              <a:lnSpc>
                <a:spcPct val="112000"/>
              </a:lnSpc>
              <a:buNone/>
              <a:defRPr sz="1275" b="1">
                <a:solidFill>
                  <a:srgbClr val="F4F8FF"/>
                </a:solidFill>
                <a:latin typeface="Avenir Next"/>
                <a:ea typeface="Avenir Next"/>
                <a:cs typeface="Avenir Next"/>
              </a:defRPr>
            </a:pPr>
            <a:r>
              <a:rPr sz="1275" b="1">
                <a:solidFill>
                  <a:srgbClr val="F4F8FF"/>
                </a:solidFill>
                <a:latin typeface="Avenir Next"/>
                <a:ea typeface="Avenir Next"/>
                <a:cs typeface="Avenir Next"/>
              </a:rPr>
              <a:t>WAIT · ABSTAIN</a:t>
            </a:r>
          </a:p>
          <a:p xmlns:a="http://schemas.openxmlformats.org/drawingml/2006/main">
            <a:pPr algn="ctr">
              <a:lnSpc>
                <a:spcPct val="112000"/>
              </a:lnSpc>
              <a:buNone/>
              <a:defRPr sz="1275" b="1">
                <a:solidFill>
                  <a:srgbClr val="F4F8FF"/>
                </a:solidFill>
                <a:latin typeface="Avenir Next"/>
                <a:ea typeface="Avenir Next"/>
                <a:cs typeface="Avenir Next"/>
              </a:defRPr>
            </a:pPr>
            <a:r>
              <a:rPr sz="1275" b="1">
                <a:solidFill>
                  <a:srgbClr val="F4F8FF"/>
                </a:solidFill>
                <a:latin typeface="Avenir Next"/>
                <a:ea typeface="Avenir Next"/>
                <a:cs typeface="Avenir Next"/>
              </a:rPr>
              <a:t>Dissent preserved</a:t>
            </a:r>
          </a:p>
        </p:txBody>
      </p:sp>
      <p:sp>
        <p:nvSpPr>
          <p:cNvPr id="19" name="">
            <a:extLst xmlns:a="http://schemas.openxmlformats.org/drawingml/2006/main">
              <a:ext uri="{FF2B5EF4-FFF2-40B4-BE49-F238E27FC236}">
                <a16:creationId xmlns:a16="http://schemas.microsoft.com/office/drawing/2014/main" id="{CF6C2CFA-C180-4216-9C38-F9F36A3F8642}"/>
              </a:ext>
            </a:extLst>
          </p:cNvPr>
          <p:cNvSpPr>
            <a:spLocks xmlns:a="http://schemas.openxmlformats.org/drawingml/2006/main" noGrp="1"/>
          </p:cNvSpPr>
          <p:nvPr/>
        </p:nvSpPr>
        <p:spPr>
          <a:xfrm xmlns:a="http://schemas.openxmlformats.org/drawingml/2006/main">
            <a:off x="8267700" y="1905000"/>
            <a:ext cx="1790700" cy="2590800"/>
          </a:xfrm>
          <a:prstGeom xmlns:a="http://schemas.openxmlformats.org/drawingml/2006/main" prst="roundRect">
            <a:avLst>
              <a:gd name="adj" fmla="val 9574"/>
            </a:avLst>
          </a:prstGeom>
          <a:solidFill xmlns:a="http://schemas.openxmlformats.org/drawingml/2006/main">
            <a:srgbClr val="14283C"/>
          </a:solidFill>
          <a:ln xmlns:a="http://schemas.openxmlformats.org/drawingml/2006/main" w="9525">
            <a:solidFill>
              <a:srgbClr val="53E6A2"/>
            </a:solidFill>
            <a:prstDash val="solid"/>
          </a:ln>
        </p:spPr>
      </p:sp>
      <p:sp>
        <p:nvSpPr>
          <p:cNvPr id="20" name="">
            <a:extLst xmlns:a="http://schemas.openxmlformats.org/drawingml/2006/main">
              <a:ext uri="{FF2B5EF4-FFF2-40B4-BE49-F238E27FC236}">
                <a16:creationId xmlns:a16="http://schemas.microsoft.com/office/drawing/2014/main" id="{6446EAB8-A4EF-4547-AEBB-391C2E343FE7}"/>
              </a:ext>
            </a:extLst>
          </p:cNvPr>
          <p:cNvSpPr>
            <a:spLocks xmlns:a="http://schemas.openxmlformats.org/drawingml/2006/main" noGrp="1"/>
          </p:cNvSpPr>
          <p:nvPr/>
        </p:nvSpPr>
        <p:spPr>
          <a:xfrm xmlns:a="http://schemas.openxmlformats.org/drawingml/2006/main">
            <a:off x="8458200" y="2095500"/>
            <a:ext cx="1409700" cy="4572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ctr">
              <a:defRPr sz="1050" b="1">
                <a:solidFill>
                  <a:srgbClr val="53E6A2"/>
                </a:solidFill>
                <a:latin typeface="Avenir Next"/>
                <a:ea typeface="Avenir Next"/>
                <a:cs typeface="Avenir Next"/>
              </a:defRPr>
            </a:pPr>
            <a:r>
              <a:rPr sz="1050" b="1">
                <a:solidFill>
                  <a:srgbClr val="53E6A2"/>
                </a:solidFill>
                <a:latin typeface="Avenir Next"/>
                <a:ea typeface="Avenir Next"/>
                <a:cs typeface="Avenir Next"/>
              </a:rPr>
              <a:t>DETERMINISTIC</a:t>
            </a:r>
          </a:p>
          <a:p xmlns:a="http://schemas.openxmlformats.org/drawingml/2006/main">
            <a:pPr algn="ctr">
              <a:defRPr sz="1050" b="1">
                <a:solidFill>
                  <a:srgbClr val="53E6A2"/>
                </a:solidFill>
                <a:latin typeface="Avenir Next"/>
                <a:ea typeface="Avenir Next"/>
                <a:cs typeface="Avenir Next"/>
              </a:defRPr>
            </a:pPr>
            <a:r>
              <a:rPr sz="1050" b="1">
                <a:solidFill>
                  <a:srgbClr val="53E6A2"/>
                </a:solidFill>
                <a:latin typeface="Avenir Next"/>
                <a:ea typeface="Avenir Next"/>
                <a:cs typeface="Avenir Next"/>
              </a:rPr>
              <a:t>RISK AUTHORITY</a:t>
            </a:r>
          </a:p>
        </p:txBody>
      </p:sp>
      <p:sp>
        <p:nvSpPr>
          <p:cNvPr id="21" name="">
            <a:extLst xmlns:a="http://schemas.openxmlformats.org/drawingml/2006/main">
              <a:ext uri="{FF2B5EF4-FFF2-40B4-BE49-F238E27FC236}">
                <a16:creationId xmlns:a16="http://schemas.microsoft.com/office/drawing/2014/main" id="{6D5230EF-9DDF-4DA2-9DDF-BF55E5CE34F1}"/>
              </a:ext>
            </a:extLst>
          </p:cNvPr>
          <p:cNvSpPr>
            <a:spLocks xmlns:a="http://schemas.openxmlformats.org/drawingml/2006/main" noGrp="1"/>
          </p:cNvSpPr>
          <p:nvPr/>
        </p:nvSpPr>
        <p:spPr>
          <a:xfrm xmlns:a="http://schemas.openxmlformats.org/drawingml/2006/main">
            <a:off x="8477250" y="2781300"/>
            <a:ext cx="1371600" cy="1352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lnSpc>
                <a:spcPct val="108000"/>
              </a:lnSpc>
              <a:buNone/>
              <a:defRPr sz="1050" b="0">
                <a:solidFill>
                  <a:srgbClr val="A8B7C9"/>
                </a:solidFill>
                <a:latin typeface="Avenir Next"/>
                <a:ea typeface="Avenir Next"/>
                <a:cs typeface="Avenir Next"/>
              </a:defRPr>
            </a:pPr>
            <a:r>
              <a:rPr sz="1050" b="0">
                <a:solidFill>
                  <a:srgbClr val="A8B7C9"/>
                </a:solidFill>
                <a:latin typeface="Avenir Next"/>
                <a:ea typeface="Avenir Next"/>
                <a:cs typeface="Avenir Next"/>
              </a:rPr>
              <a:t>paper-only</a:t>
            </a:r>
          </a:p>
          <a:p xmlns:a="http://schemas.openxmlformats.org/drawingml/2006/main">
            <a:pPr algn="ctr">
              <a:lnSpc>
                <a:spcPct val="108000"/>
              </a:lnSpc>
              <a:buNone/>
              <a:defRPr sz="1050" b="0">
                <a:solidFill>
                  <a:srgbClr val="A8B7C9"/>
                </a:solidFill>
                <a:latin typeface="Avenir Next"/>
                <a:ea typeface="Avenir Next"/>
                <a:cs typeface="Avenir Next"/>
              </a:defRPr>
            </a:pPr>
            <a:r>
              <a:rPr sz="1050" b="0">
                <a:solidFill>
                  <a:srgbClr val="A8B7C9"/>
                </a:solidFill>
                <a:latin typeface="Avenir Next"/>
                <a:ea typeface="Avenir Next"/>
                <a:cs typeface="Avenir Next"/>
              </a:rPr>
              <a:t>market + quote freshness</a:t>
            </a:r>
          </a:p>
          <a:p xmlns:a="http://schemas.openxmlformats.org/drawingml/2006/main">
            <a:pPr algn="ctr">
              <a:lnSpc>
                <a:spcPct val="108000"/>
              </a:lnSpc>
              <a:buNone/>
              <a:defRPr sz="1050" b="0">
                <a:solidFill>
                  <a:srgbClr val="A8B7C9"/>
                </a:solidFill>
                <a:latin typeface="Avenir Next"/>
                <a:ea typeface="Avenir Next"/>
                <a:cs typeface="Avenir Next"/>
              </a:defRPr>
            </a:pPr>
            <a:r>
              <a:rPr sz="1050" b="0">
                <a:solidFill>
                  <a:srgbClr val="A8B7C9"/>
                </a:solidFill>
                <a:latin typeface="Avenir Next"/>
                <a:ea typeface="Avenir Next"/>
                <a:cs typeface="Avenir Next"/>
              </a:rPr>
              <a:t>size + max loss</a:t>
            </a:r>
          </a:p>
          <a:p xmlns:a="http://schemas.openxmlformats.org/drawingml/2006/main">
            <a:pPr algn="ctr">
              <a:lnSpc>
                <a:spcPct val="108000"/>
              </a:lnSpc>
              <a:buNone/>
              <a:defRPr sz="1050" b="0">
                <a:solidFill>
                  <a:srgbClr val="A8B7C9"/>
                </a:solidFill>
                <a:latin typeface="Avenir Next"/>
                <a:ea typeface="Avenir Next"/>
                <a:cs typeface="Avenir Next"/>
              </a:defRPr>
            </a:pPr>
            <a:r>
              <a:rPr sz="1050" b="0">
                <a:solidFill>
                  <a:srgbClr val="A8B7C9"/>
                </a:solidFill>
                <a:latin typeface="Avenir Next"/>
                <a:ea typeface="Avenir Next"/>
                <a:cs typeface="Avenir Next"/>
              </a:rPr>
              <a:t>duplicates + cooldown</a:t>
            </a:r>
          </a:p>
          <a:p xmlns:a="http://schemas.openxmlformats.org/drawingml/2006/main">
            <a:pPr algn="ctr">
              <a:lnSpc>
                <a:spcPct val="108000"/>
              </a:lnSpc>
              <a:buNone/>
              <a:defRPr sz="1050" b="0">
                <a:solidFill>
                  <a:srgbClr val="A8B7C9"/>
                </a:solidFill>
                <a:latin typeface="Avenir Next"/>
                <a:ea typeface="Avenir Next"/>
                <a:cs typeface="Avenir Next"/>
              </a:defRPr>
            </a:pPr>
            <a:r>
              <a:rPr sz="1050" b="0">
                <a:solidFill>
                  <a:srgbClr val="A8B7C9"/>
                </a:solidFill>
                <a:latin typeface="Avenir Next"/>
                <a:ea typeface="Avenir Next"/>
                <a:cs typeface="Avenir Next"/>
              </a:rPr>
              <a:t>position + drawdown</a:t>
            </a:r>
          </a:p>
        </p:txBody>
      </p:sp>
      <p:sp>
        <p:nvSpPr>
          <p:cNvPr id="22" name="">
            <a:extLst xmlns:a="http://schemas.openxmlformats.org/drawingml/2006/main">
              <a:ext uri="{FF2B5EF4-FFF2-40B4-BE49-F238E27FC236}">
                <a16:creationId xmlns:a16="http://schemas.microsoft.com/office/drawing/2014/main" id="{C86B33C8-19FF-4FFC-904E-490C52008890}"/>
              </a:ext>
            </a:extLst>
          </p:cNvPr>
          <p:cNvSpPr>
            <a:spLocks xmlns:a="http://schemas.openxmlformats.org/drawingml/2006/main" noGrp="1"/>
          </p:cNvSpPr>
          <p:nvPr/>
        </p:nvSpPr>
        <p:spPr>
          <a:xfrm xmlns:a="http://schemas.openxmlformats.org/drawingml/2006/main">
            <a:off x="10572750" y="2381250"/>
            <a:ext cx="1200150" cy="1638300"/>
          </a:xfrm>
          <a:prstGeom xmlns:a="http://schemas.openxmlformats.org/drawingml/2006/main" prst="roundRect">
            <a:avLst>
              <a:gd name="adj" fmla="val 14286"/>
            </a:avLst>
          </a:prstGeom>
          <a:solidFill xmlns:a="http://schemas.openxmlformats.org/drawingml/2006/main">
            <a:srgbClr val="101F30"/>
          </a:solidFill>
          <a:ln xmlns:a="http://schemas.openxmlformats.org/drawingml/2006/main" w="9525">
            <a:solidFill>
              <a:srgbClr val="FFC857"/>
            </a:solidFill>
            <a:prstDash val="solid"/>
          </a:ln>
        </p:spPr>
      </p:sp>
      <p:sp>
        <p:nvSpPr>
          <p:cNvPr id="23" name="">
            <a:extLst xmlns:a="http://schemas.openxmlformats.org/drawingml/2006/main">
              <a:ext uri="{FF2B5EF4-FFF2-40B4-BE49-F238E27FC236}">
                <a16:creationId xmlns:a16="http://schemas.microsoft.com/office/drawing/2014/main" id="{12393686-E8BF-4E17-ADF1-217FB075AA96}"/>
              </a:ext>
            </a:extLst>
          </p:cNvPr>
          <p:cNvSpPr>
            <a:spLocks xmlns:a="http://schemas.openxmlformats.org/drawingml/2006/main" noGrp="1"/>
          </p:cNvSpPr>
          <p:nvPr/>
        </p:nvSpPr>
        <p:spPr>
          <a:xfrm xmlns:a="http://schemas.openxmlformats.org/drawingml/2006/main">
            <a:off x="10706100" y="2571750"/>
            <a:ext cx="9334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ctr">
              <a:defRPr sz="975" b="1">
                <a:solidFill>
                  <a:srgbClr val="FFC857"/>
                </a:solidFill>
                <a:latin typeface="Avenir Next"/>
                <a:ea typeface="Avenir Next"/>
                <a:cs typeface="Avenir Next"/>
              </a:defRPr>
            </a:pPr>
            <a:r>
              <a:rPr sz="975" b="1">
                <a:solidFill>
                  <a:srgbClr val="FFC857"/>
                </a:solidFill>
                <a:latin typeface="Avenir Next"/>
                <a:ea typeface="Avenir Next"/>
                <a:cs typeface="Avenir Next"/>
              </a:rPr>
              <a:t>ALPACA</a:t>
            </a:r>
          </a:p>
        </p:txBody>
      </p:sp>
      <p:sp>
        <p:nvSpPr>
          <p:cNvPr id="24" name="">
            <a:extLst xmlns:a="http://schemas.openxmlformats.org/drawingml/2006/main">
              <a:ext uri="{FF2B5EF4-FFF2-40B4-BE49-F238E27FC236}">
                <a16:creationId xmlns:a16="http://schemas.microsoft.com/office/drawing/2014/main" id="{6C8D4E0C-F21B-41E7-A6B8-BE3F45AF4829}"/>
              </a:ext>
            </a:extLst>
          </p:cNvPr>
          <p:cNvSpPr>
            <a:spLocks xmlns:a="http://schemas.openxmlformats.org/drawingml/2006/main" noGrp="1"/>
          </p:cNvSpPr>
          <p:nvPr/>
        </p:nvSpPr>
        <p:spPr>
          <a:xfrm xmlns:a="http://schemas.openxmlformats.org/drawingml/2006/main">
            <a:off x="10706100" y="3048000"/>
            <a:ext cx="933450" cy="685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ctr">
              <a:lnSpc>
                <a:spcPct val="112000"/>
              </a:lnSpc>
              <a:buNone/>
              <a:defRPr sz="1200" b="1">
                <a:solidFill>
                  <a:srgbClr val="F4F8FF"/>
                </a:solidFill>
                <a:latin typeface="Avenir Next"/>
                <a:ea typeface="Avenir Next"/>
                <a:cs typeface="Avenir Next"/>
              </a:defRPr>
            </a:pPr>
            <a:r>
              <a:rPr sz="1200" b="1">
                <a:solidFill>
                  <a:srgbClr val="F4F8FF"/>
                </a:solidFill>
                <a:latin typeface="Avenir Next"/>
                <a:ea typeface="Avenir Next"/>
                <a:cs typeface="Avenir Next"/>
              </a:rPr>
              <a:t>Paper order</a:t>
            </a:r>
          </a:p>
          <a:p xmlns:a="http://schemas.openxmlformats.org/drawingml/2006/main">
            <a:pPr algn="ctr">
              <a:lnSpc>
                <a:spcPct val="112000"/>
              </a:lnSpc>
              <a:buNone/>
              <a:defRPr sz="1200" b="1">
                <a:solidFill>
                  <a:srgbClr val="F4F8FF"/>
                </a:solidFill>
                <a:latin typeface="Avenir Next"/>
                <a:ea typeface="Avenir Next"/>
                <a:cs typeface="Avenir Next"/>
              </a:defRPr>
            </a:pPr>
            <a:r>
              <a:rPr sz="1200" b="1">
                <a:solidFill>
                  <a:srgbClr val="F4F8FF"/>
                </a:solidFill>
                <a:latin typeface="Avenir Next"/>
                <a:ea typeface="Avenir Next"/>
                <a:cs typeface="Avenir Next"/>
              </a:rPr>
              <a:t>Broker re-read</a:t>
            </a:r>
          </a:p>
          <a:p xmlns:a="http://schemas.openxmlformats.org/drawingml/2006/main">
            <a:pPr algn="ctr">
              <a:lnSpc>
                <a:spcPct val="112000"/>
              </a:lnSpc>
              <a:buNone/>
              <a:defRPr sz="1200" b="1">
                <a:solidFill>
                  <a:srgbClr val="F4F8FF"/>
                </a:solidFill>
                <a:latin typeface="Avenir Next"/>
                <a:ea typeface="Avenir Next"/>
                <a:cs typeface="Avenir Next"/>
              </a:defRPr>
            </a:pPr>
            <a:r>
              <a:rPr sz="1200" b="1">
                <a:solidFill>
                  <a:srgbClr val="F4F8FF"/>
                </a:solidFill>
                <a:latin typeface="Avenir Next"/>
                <a:ea typeface="Avenir Next"/>
                <a:cs typeface="Avenir Next"/>
              </a:rPr>
              <a:t>Receipt</a:t>
            </a:r>
          </a:p>
        </p:txBody>
      </p:sp>
      <p:cxnSp>
        <p:nvCxnSpPr>
          <p:cNvPr id="57" name=""/>
          <p:cNvCxnSpPr>
            <a:stCxn xmlns:a="http://schemas.openxmlformats.org/drawingml/2006/main" id="4" idx="3"/>
            <a:endCxn xmlns:a="http://schemas.openxmlformats.org/drawingml/2006/main" id="7" idx="1"/>
          </p:cNvCxnSpPr>
          <p:nvPr/>
        </p:nvCxnSpPr>
        <p:spPr>
          <a:xfrm xmlns:a="http://schemas.openxmlformats.org/drawingml/2006/main">
            <a:off x="2190750" y="3200400"/>
            <a:ext cx="476250" cy="0"/>
          </a:xfrm>
          <a:prstGeom xmlns:a="http://schemas.openxmlformats.org/drawingml/2006/main" prst="straightConnector1">
            <a:avLst/>
          </a:prstGeom>
          <a:ln xmlns:a="http://schemas.openxmlformats.org/drawingml/2006/main" w="19050">
            <a:solidFill>
              <a:srgbClr val="55D6FF"/>
            </a:solidFill>
            <a:prstDash val="solid"/>
            <a:tailEnd type="arrow" w="sm" len="sm"/>
          </a:ln>
        </p:spPr>
      </p:cxnSp>
      <p:cxnSp>
        <p:nvCxnSpPr>
          <p:cNvPr id="58" name=""/>
          <p:cNvCxnSpPr>
            <a:stCxn xmlns:a="http://schemas.openxmlformats.org/drawingml/2006/main" id="7" idx="3"/>
            <a:endCxn xmlns:a="http://schemas.openxmlformats.org/drawingml/2006/main" id="16" idx="1"/>
          </p:cNvCxnSpPr>
          <p:nvPr/>
        </p:nvCxnSpPr>
        <p:spPr>
          <a:xfrm xmlns:a="http://schemas.openxmlformats.org/drawingml/2006/main">
            <a:off x="5676900" y="3200400"/>
            <a:ext cx="514350" cy="0"/>
          </a:xfrm>
          <a:prstGeom xmlns:a="http://schemas.openxmlformats.org/drawingml/2006/main" prst="straightConnector1">
            <a:avLst/>
          </a:prstGeom>
          <a:ln xmlns:a="http://schemas.openxmlformats.org/drawingml/2006/main" w="19050">
            <a:solidFill>
              <a:srgbClr val="55D6FF"/>
            </a:solidFill>
            <a:prstDash val="solid"/>
            <a:tailEnd type="arrow" w="sm" len="sm"/>
          </a:ln>
        </p:spPr>
      </p:cxnSp>
      <p:cxnSp>
        <p:nvCxnSpPr>
          <p:cNvPr id="59" name=""/>
          <p:cNvCxnSpPr>
            <a:stCxn xmlns:a="http://schemas.openxmlformats.org/drawingml/2006/main" id="16" idx="3"/>
            <a:endCxn xmlns:a="http://schemas.openxmlformats.org/drawingml/2006/main" id="19" idx="1"/>
          </p:cNvCxnSpPr>
          <p:nvPr/>
        </p:nvCxnSpPr>
        <p:spPr>
          <a:xfrm xmlns:a="http://schemas.openxmlformats.org/drawingml/2006/main">
            <a:off x="7753350" y="3200400"/>
            <a:ext cx="514350" cy="0"/>
          </a:xfrm>
          <a:prstGeom xmlns:a="http://schemas.openxmlformats.org/drawingml/2006/main" prst="straightConnector1">
            <a:avLst/>
          </a:prstGeom>
          <a:ln xmlns:a="http://schemas.openxmlformats.org/drawingml/2006/main" w="19050">
            <a:solidFill>
              <a:srgbClr val="53E6A2"/>
            </a:solidFill>
            <a:prstDash val="solid"/>
            <a:tailEnd type="arrow" w="sm" len="sm"/>
          </a:ln>
        </p:spPr>
      </p:cxnSp>
      <p:cxnSp>
        <p:nvCxnSpPr>
          <p:cNvPr id="60" name=""/>
          <p:cNvCxnSpPr>
            <a:stCxn xmlns:a="http://schemas.openxmlformats.org/drawingml/2006/main" id="19" idx="3"/>
            <a:endCxn xmlns:a="http://schemas.openxmlformats.org/drawingml/2006/main" id="22" idx="1"/>
          </p:cNvCxnSpPr>
          <p:nvPr/>
        </p:nvCxnSpPr>
        <p:spPr>
          <a:xfrm xmlns:a="http://schemas.openxmlformats.org/drawingml/2006/main">
            <a:off x="10058400" y="3200400"/>
            <a:ext cx="514350" cy="0"/>
          </a:xfrm>
          <a:prstGeom xmlns:a="http://schemas.openxmlformats.org/drawingml/2006/main" prst="straightConnector1">
            <a:avLst/>
          </a:prstGeom>
          <a:ln xmlns:a="http://schemas.openxmlformats.org/drawingml/2006/main" w="19050">
            <a:solidFill>
              <a:srgbClr val="FFC857"/>
            </a:solidFill>
            <a:prstDash val="solid"/>
            <a:tailEnd type="arrow" w="sm" len="sm"/>
          </a:ln>
        </p:spPr>
      </p:cxnSp>
      <p:sp>
        <p:nvSpPr>
          <p:cNvPr id="29" name="">
            <a:extLst xmlns:a="http://schemas.openxmlformats.org/drawingml/2006/main">
              <a:ext uri="{FF2B5EF4-FFF2-40B4-BE49-F238E27FC236}">
                <a16:creationId xmlns:a16="http://schemas.microsoft.com/office/drawing/2014/main" id="{F5F0C88D-5D88-4E88-AEAC-3C2666572DAB}"/>
              </a:ext>
            </a:extLst>
          </p:cNvPr>
          <p:cNvSpPr>
            <a:spLocks xmlns:a="http://schemas.openxmlformats.org/drawingml/2006/main" noGrp="1"/>
          </p:cNvSpPr>
          <p:nvPr/>
        </p:nvSpPr>
        <p:spPr>
          <a:xfrm xmlns:a="http://schemas.openxmlformats.org/drawingml/2006/main">
            <a:off x="2286000" y="5000625"/>
            <a:ext cx="762000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ctr">
              <a:defRPr sz="1350" b="1">
                <a:solidFill>
                  <a:srgbClr val="F4F8FF"/>
                </a:solidFill>
                <a:latin typeface="Avenir Next"/>
                <a:ea typeface="Avenir Next"/>
                <a:cs typeface="Avenir Next"/>
              </a:defRPr>
            </a:pPr>
            <a:r>
              <a:rPr sz="1350" b="1">
                <a:solidFill>
                  <a:srgbClr val="F4F8FF"/>
                </a:solidFill>
                <a:latin typeface="Avenir Next"/>
                <a:ea typeface="Avenir Next"/>
                <a:cs typeface="Avenir Next"/>
              </a:rPr>
              <a:t>Append-only evidence: signal → opinions → vetoes → order → broker result → P&amp;L</a:t>
            </a:r>
          </a:p>
        </p:txBody>
      </p:sp>
      <p:sp>
        <p:nvSpPr>
          <p:cNvPr id="30" name="">
            <a:extLst xmlns:a="http://schemas.openxmlformats.org/drawingml/2006/main">
              <a:ext uri="{FF2B5EF4-FFF2-40B4-BE49-F238E27FC236}">
                <a16:creationId xmlns:a16="http://schemas.microsoft.com/office/drawing/2014/main" id="{1C1F0003-5045-4EE5-A731-D31C01C02214}"/>
              </a:ext>
            </a:extLst>
          </p:cNvPr>
          <p:cNvSpPr>
            <a:spLocks xmlns:a="http://schemas.openxmlformats.org/drawingml/2006/main" noGrp="1"/>
          </p:cNvSpPr>
          <p:nvPr/>
        </p:nvSpPr>
        <p:spPr>
          <a:xfrm xmlns:a="http://schemas.openxmlformats.org/drawingml/2006/main">
            <a:off x="2381250" y="5467350"/>
            <a:ext cx="7429500" cy="0"/>
          </a:xfrm>
          <a:prstGeom xmlns:a="http://schemas.openxmlformats.org/drawingml/2006/main" prst="line">
            <a:avLst/>
          </a:prstGeom>
          <a:noFill xmlns:a="http://schemas.openxmlformats.org/drawingml/2006/main"/>
          <a:ln xmlns:a="http://schemas.openxmlformats.org/drawingml/2006/main" w="19050">
            <a:solidFill>
              <a:srgbClr val="55D6FF"/>
            </a:solidFill>
            <a:prstDash val="solid"/>
          </a:ln>
        </p:spPr>
      </p:sp>
      <p:sp>
        <p:nvSpPr>
          <p:cNvPr id="31" name="">
            <a:extLst xmlns:a="http://schemas.openxmlformats.org/drawingml/2006/main">
              <a:ext uri="{FF2B5EF4-FFF2-40B4-BE49-F238E27FC236}">
                <a16:creationId xmlns:a16="http://schemas.microsoft.com/office/drawing/2014/main" id="{B8223EBD-1C82-4059-88D7-6CAA9D92ACE8}"/>
              </a:ext>
            </a:extLst>
          </p:cNvPr>
          <p:cNvSpPr>
            <a:spLocks xmlns:a="http://schemas.openxmlformats.org/drawingml/2006/main" noGrp="1"/>
          </p:cNvSpPr>
          <p:nvPr/>
        </p:nvSpPr>
        <p:spPr>
          <a:xfrm xmlns:a="http://schemas.openxmlformats.org/drawingml/2006/main">
            <a:off x="609600" y="6496050"/>
            <a:ext cx="10972800" cy="0"/>
          </a:xfrm>
          <a:prstGeom xmlns:a="http://schemas.openxmlformats.org/drawingml/2006/main" prst="line">
            <a:avLst/>
          </a:prstGeom>
          <a:noFill xmlns:a="http://schemas.openxmlformats.org/drawingml/2006/main"/>
          <a:ln xmlns:a="http://schemas.openxmlformats.org/drawingml/2006/main" w="9525">
            <a:solidFill>
              <a:srgbClr val="29425D"/>
            </a:solidFill>
            <a:prstDash val="solid"/>
          </a:ln>
        </p:spPr>
      </p:sp>
      <p:sp>
        <p:nvSpPr>
          <p:cNvPr id="32" name="">
            <a:extLst xmlns:a="http://schemas.openxmlformats.org/drawingml/2006/main">
              <a:ext uri="{FF2B5EF4-FFF2-40B4-BE49-F238E27FC236}">
                <a16:creationId xmlns:a16="http://schemas.microsoft.com/office/drawing/2014/main" id="{5822B5F2-EA38-400A-8A35-2137C646D7FE}"/>
              </a:ext>
            </a:extLst>
          </p:cNvPr>
          <p:cNvSpPr>
            <a:spLocks xmlns:a="http://schemas.openxmlformats.org/drawingml/2006/main" noGrp="1"/>
          </p:cNvSpPr>
          <p:nvPr/>
        </p:nvSpPr>
        <p:spPr>
          <a:xfrm xmlns:a="http://schemas.openxmlformats.org/drawingml/2006/main">
            <a:off x="609600" y="6572250"/>
            <a:ext cx="109728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750" b="0">
                <a:solidFill>
                  <a:srgbClr val="A8B7C9"/>
                </a:solidFill>
                <a:latin typeface="Avenir Next"/>
                <a:ea typeface="Avenir Next"/>
                <a:cs typeface="Avenir Next"/>
              </a:defRPr>
            </a:pPr>
            <a:r>
              <a:rPr sz="750" b="0">
                <a:solidFill>
                  <a:srgbClr val="A8B7C9"/>
                </a:solidFill>
                <a:latin typeface="Avenir Next"/>
                <a:ea typeface="Avenir Next"/>
                <a:cs typeface="Avenir Next"/>
              </a:rPr>
              <a:t>iPulse AI Options Alpha Agent · Alpaca paper trading · Not investment advice</a:t>
            </a:r>
          </a:p>
        </p:txBody>
      </p:sp>
    </p:spTree>
    <p:extLst>
      <p:ext uri="{BB962C8B-B14F-4D97-AF65-F5344CB8AC3E}">
        <p14:creationId xmlns:p14="http://schemas.microsoft.com/office/powerpoint/2010/main" val="444934216"/>
      </p:ext>
    </p:extLst>
  </p:cSld>
</p:sld>
</file>

<file path=ppt/slides/slide5.xml><?xml version="1.0" encoding="utf-8"?>
<p:sld xmlns:p="http://schemas.openxmlformats.org/presentationml/2006/main">
  <p:cSld>
    <p:bg>
      <p:bgPr>
        <a:solidFill xmlns:a="http://schemas.openxmlformats.org/drawingml/2006/main">
          <a:srgbClr val="07111D"/>
        </a:solidFill>
      </p:bgPr>
    </p:bg>
    <p:spTree>
      <p:nvGrpSpPr>
        <p:cNvPr id="1" name=""/>
        <p:cNvGrpSpPr/>
        <p:nvPr/>
      </p:nvGrpSpPr>
      <p:grpSpPr>
        <a:xfrm xmlns:a="http://schemas.openxmlformats.org/drawingml/2006/main"/>
      </p:grpSpPr>
      <p:sp>
        <p:nvSpPr>
          <p:cNvPr id="15" name="">
            <a:extLst xmlns:a="http://schemas.openxmlformats.org/drawingml/2006/main">
              <a:ext uri="{FF2B5EF4-FFF2-40B4-BE49-F238E27FC236}">
                <a16:creationId xmlns:a16="http://schemas.microsoft.com/office/drawing/2014/main" id="{02213CDC-7792-40BE-ABC7-F8DB122AE371}"/>
              </a:ext>
            </a:extLst>
          </p:cNvPr>
          <p:cNvSpPr>
            <a:spLocks xmlns:a="http://schemas.openxmlformats.org/drawingml/2006/main" noGrp="1"/>
          </p:cNvSpPr>
          <p:nvPr/>
        </p:nvSpPr>
        <p:spPr>
          <a:xfrm xmlns:a="http://schemas.openxmlformats.org/drawingml/2006/main">
            <a:off x="609600" y="361950"/>
            <a:ext cx="419100"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050" b="1">
                <a:solidFill>
                  <a:srgbClr val="55D6FF"/>
                </a:solidFill>
                <a:latin typeface="Avenir Next"/>
                <a:ea typeface="Avenir Next"/>
                <a:cs typeface="Avenir Next"/>
              </a:defRPr>
            </a:pPr>
            <a:r>
              <a:rPr sz="1050" b="1">
                <a:solidFill>
                  <a:srgbClr val="55D6FF"/>
                </a:solidFill>
                <a:latin typeface="Avenir Next"/>
                <a:ea typeface="Avenir Next"/>
                <a:cs typeface="Avenir Next"/>
              </a:rPr>
              <a:t>04</a:t>
            </a:r>
          </a:p>
        </p:txBody>
      </p:sp>
      <p:sp>
        <p:nvSpPr>
          <p:cNvPr id="2" name="">
            <a:extLst xmlns:a="http://schemas.openxmlformats.org/drawingml/2006/main">
              <a:ext uri="{FF2B5EF4-FFF2-40B4-BE49-F238E27FC236}">
                <a16:creationId xmlns:a16="http://schemas.microsoft.com/office/drawing/2014/main" id="{429CB7BE-9F50-4EDD-BFE4-6521165C3E1A}"/>
              </a:ext>
            </a:extLst>
          </p:cNvPr>
          <p:cNvSpPr>
            <a:spLocks xmlns:a="http://schemas.openxmlformats.org/drawingml/2006/main" noGrp="1"/>
          </p:cNvSpPr>
          <p:nvPr/>
        </p:nvSpPr>
        <p:spPr>
          <a:xfrm xmlns:a="http://schemas.openxmlformats.org/drawingml/2006/main">
            <a:off x="609600" y="685800"/>
            <a:ext cx="1089660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2850" b="1">
                <a:solidFill>
                  <a:srgbClr val="F4F8FF"/>
                </a:solidFill>
                <a:latin typeface="Avenir Next"/>
                <a:ea typeface="Avenir Next"/>
                <a:cs typeface="Avenir Next"/>
              </a:defRPr>
            </a:pPr>
            <a:r>
              <a:rPr sz="2850" b="1">
                <a:solidFill>
                  <a:srgbClr val="F4F8FF"/>
                </a:solidFill>
                <a:latin typeface="Avenir Next"/>
                <a:ea typeface="Avenir Next"/>
                <a:cs typeface="Avenir Next"/>
              </a:rPr>
              <a:t>AI handles uncertainty. Code controls capital.</a:t>
            </a:r>
          </a:p>
        </p:txBody>
      </p:sp>
      <p:sp>
        <p:nvSpPr>
          <p:cNvPr id="3" name="">
            <a:extLst xmlns:a="http://schemas.openxmlformats.org/drawingml/2006/main">
              <a:ext uri="{FF2B5EF4-FFF2-40B4-BE49-F238E27FC236}">
                <a16:creationId xmlns:a16="http://schemas.microsoft.com/office/drawing/2014/main" id="{59CF4CBF-2B70-4156-989A-7EA3694DF32A}"/>
              </a:ext>
            </a:extLst>
          </p:cNvPr>
          <p:cNvSpPr>
            <a:spLocks xmlns:a="http://schemas.openxmlformats.org/drawingml/2006/main" noGrp="1"/>
          </p:cNvSpPr>
          <p:nvPr/>
        </p:nvSpPr>
        <p:spPr>
          <a:xfrm xmlns:a="http://schemas.openxmlformats.org/drawingml/2006/main">
            <a:off x="609600" y="1228725"/>
            <a:ext cx="1089660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275" b="0">
                <a:solidFill>
                  <a:srgbClr val="A8B7C9"/>
                </a:solidFill>
                <a:latin typeface="Avenir Next"/>
                <a:ea typeface="Avenir Next"/>
                <a:cs typeface="Avenir Next"/>
              </a:defRPr>
            </a:pPr>
            <a:r>
              <a:rPr sz="1275" b="0">
                <a:solidFill>
                  <a:srgbClr val="A8B7C9"/>
                </a:solidFill>
                <a:latin typeface="Avenir Next"/>
                <a:ea typeface="Avenir Next"/>
                <a:cs typeface="Avenir Next"/>
              </a:rPr>
              <a:t>This boundary is the product—not a hidden implementation detail.</a:t>
            </a:r>
          </a:p>
        </p:txBody>
      </p:sp>
      <p:sp>
        <p:nvSpPr>
          <p:cNvPr id="4" name="">
            <a:extLst xmlns:a="http://schemas.openxmlformats.org/drawingml/2006/main">
              <a:ext uri="{FF2B5EF4-FFF2-40B4-BE49-F238E27FC236}">
                <a16:creationId xmlns:a16="http://schemas.microsoft.com/office/drawing/2014/main" id="{D605E160-6810-4433-92BC-03E20D6106EA}"/>
              </a:ext>
            </a:extLst>
          </p:cNvPr>
          <p:cNvSpPr>
            <a:spLocks xmlns:a="http://schemas.openxmlformats.org/drawingml/2006/main" noGrp="1"/>
          </p:cNvSpPr>
          <p:nvPr/>
        </p:nvSpPr>
        <p:spPr>
          <a:xfrm xmlns:a="http://schemas.openxmlformats.org/drawingml/2006/main">
            <a:off x="609600" y="1809750"/>
            <a:ext cx="5143500" cy="3886200"/>
          </a:xfrm>
          <a:prstGeom xmlns:a="http://schemas.openxmlformats.org/drawingml/2006/main" prst="roundRect">
            <a:avLst>
              <a:gd name="adj" fmla="val 4412"/>
            </a:avLst>
          </a:prstGeom>
          <a:solidFill xmlns:a="http://schemas.openxmlformats.org/drawingml/2006/main">
            <a:srgbClr val="14283C"/>
          </a:solidFill>
          <a:ln xmlns:a="http://schemas.openxmlformats.org/drawingml/2006/main" w="9525">
            <a:solidFill>
              <a:srgbClr val="55D6FF"/>
            </a:solidFill>
            <a:prstDash val="solid"/>
          </a:ln>
        </p:spPr>
      </p:sp>
      <p:sp>
        <p:nvSpPr>
          <p:cNvPr id="5" name="">
            <a:extLst xmlns:a="http://schemas.openxmlformats.org/drawingml/2006/main">
              <a:ext uri="{FF2B5EF4-FFF2-40B4-BE49-F238E27FC236}">
                <a16:creationId xmlns:a16="http://schemas.microsoft.com/office/drawing/2014/main" id="{4A828CEF-B13B-4214-8C89-12586606678D}"/>
              </a:ext>
            </a:extLst>
          </p:cNvPr>
          <p:cNvSpPr>
            <a:spLocks xmlns:a="http://schemas.openxmlformats.org/drawingml/2006/main" noGrp="1"/>
          </p:cNvSpPr>
          <p:nvPr/>
        </p:nvSpPr>
        <p:spPr>
          <a:xfrm xmlns:a="http://schemas.openxmlformats.org/drawingml/2006/main">
            <a:off x="876300" y="2095500"/>
            <a:ext cx="43815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125" b="1">
                <a:solidFill>
                  <a:srgbClr val="55D6FF"/>
                </a:solidFill>
                <a:latin typeface="Avenir Next"/>
                <a:ea typeface="Avenir Next"/>
                <a:cs typeface="Avenir Next"/>
              </a:defRPr>
            </a:pPr>
            <a:r>
              <a:rPr sz="1125" b="1">
                <a:solidFill>
                  <a:srgbClr val="55D6FF"/>
                </a:solidFill>
                <a:latin typeface="Avenir Next"/>
                <a:ea typeface="Avenir Next"/>
                <a:cs typeface="Avenir Next"/>
              </a:rPr>
              <a:t>AI RESEARCH LAYER</a:t>
            </a:r>
          </a:p>
        </p:txBody>
      </p:sp>
      <p:sp>
        <p:nvSpPr>
          <p:cNvPr id="6" name="">
            <a:extLst xmlns:a="http://schemas.openxmlformats.org/drawingml/2006/main">
              <a:ext uri="{FF2B5EF4-FFF2-40B4-BE49-F238E27FC236}">
                <a16:creationId xmlns:a16="http://schemas.microsoft.com/office/drawing/2014/main" id="{0870FCD1-4A5F-47BD-BD66-F283889CC672}"/>
              </a:ext>
            </a:extLst>
          </p:cNvPr>
          <p:cNvSpPr>
            <a:spLocks xmlns:a="http://schemas.openxmlformats.org/drawingml/2006/main" noGrp="1"/>
          </p:cNvSpPr>
          <p:nvPr/>
        </p:nvSpPr>
        <p:spPr>
          <a:xfrm xmlns:a="http://schemas.openxmlformats.org/drawingml/2006/main">
            <a:off x="876300" y="2590800"/>
            <a:ext cx="4381500" cy="2476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marL="20" indent="-12" algn="l">
              <a:lnSpc>
                <a:spcPct val="112000"/>
              </a:lnSpc>
              <a:buNone/>
              <a:defRPr sz="1575" b="0">
                <a:solidFill>
                  <a:srgbClr val="F4F8FF"/>
                </a:solidFill>
                <a:latin typeface="Avenir Next"/>
                <a:ea typeface="Avenir Next"/>
                <a:cs typeface="Avenir Next"/>
              </a:defRPr>
            </a:pPr>
            <a:r>
              <a:rPr sz="1575" b="1">
                <a:solidFill>
                  <a:srgbClr val="F4F8FF"/>
                </a:solidFill>
                <a:latin typeface="Avenir Next"/>
                <a:ea typeface="Avenir Next"/>
                <a:cs typeface="Avenir Next"/>
              </a:rPr>
              <a:t>Synthesizes</a:t>
            </a:r>
            <a:r>
              <a:rPr sz="1575" b="0">
                <a:solidFill>
                  <a:srgbClr val="F4F8FF"/>
                </a:solidFill>
                <a:latin typeface="Avenir Next"/>
                <a:ea typeface="Avenir Next"/>
                <a:cs typeface="Avenir Next"/>
              </a:rPr>
              <a:t> technical, news, liquidity, financial, and valuation evidence</a:t>
            </a:r>
          </a:p>
          <a:p xmlns:a="http://schemas.openxmlformats.org/drawingml/2006/main">
            <a:pPr marL="20" indent="-12" algn="l">
              <a:lnSpc>
                <a:spcPct val="112000"/>
              </a:lnSpc>
              <a:buNone/>
              <a:defRPr sz="1575" b="0">
                <a:solidFill>
                  <a:srgbClr val="F4F8FF"/>
                </a:solidFill>
                <a:latin typeface="Avenir Next"/>
                <a:ea typeface="Avenir Next"/>
                <a:cs typeface="Avenir Next"/>
              </a:defRPr>
            </a:pPr>
            <a:r>
              <a:rPr sz="1575" b="1">
                <a:solidFill>
                  <a:srgbClr val="F4F8FF"/>
                </a:solidFill>
                <a:latin typeface="Avenir Next"/>
                <a:ea typeface="Avenir Next"/>
                <a:cs typeface="Avenir Next"/>
              </a:rPr>
              <a:t>Surfaces</a:t>
            </a:r>
            <a:r>
              <a:rPr sz="1575" b="0">
                <a:solidFill>
                  <a:srgbClr val="F4F8FF"/>
                </a:solidFill>
                <a:latin typeface="Avenir Next"/>
                <a:ea typeface="Avenir Next"/>
                <a:cs typeface="Avenir Next"/>
              </a:rPr>
              <a:t> contrary evidence and invalidation conditions</a:t>
            </a:r>
          </a:p>
          <a:p xmlns:a="http://schemas.openxmlformats.org/drawingml/2006/main">
            <a:pPr marL="20" indent="-12" algn="l">
              <a:lnSpc>
                <a:spcPct val="112000"/>
              </a:lnSpc>
              <a:buNone/>
              <a:defRPr sz="1575" b="0">
                <a:solidFill>
                  <a:srgbClr val="F4F8FF"/>
                </a:solidFill>
                <a:latin typeface="Avenir Next"/>
                <a:ea typeface="Avenir Next"/>
                <a:cs typeface="Avenir Next"/>
              </a:defRPr>
            </a:pPr>
            <a:r>
              <a:rPr sz="1575" b="1">
                <a:solidFill>
                  <a:srgbClr val="F4F8FF"/>
                </a:solidFill>
                <a:latin typeface="Avenir Next"/>
                <a:ea typeface="Avenir Next"/>
                <a:cs typeface="Avenir Next"/>
              </a:rPr>
              <a:t>Expresses</a:t>
            </a:r>
            <a:r>
              <a:rPr sz="1575" b="0">
                <a:solidFill>
                  <a:srgbClr val="F4F8FF"/>
                </a:solidFill>
                <a:latin typeface="Avenir Next"/>
                <a:ea typeface="Avenir Next"/>
                <a:cs typeface="Avenir Next"/>
              </a:rPr>
              <a:t> calibrated confidence and preserves dissent</a:t>
            </a:r>
          </a:p>
          <a:p xmlns:a="http://schemas.openxmlformats.org/drawingml/2006/main">
            <a:pPr marL="20" indent="-12" algn="l">
              <a:lnSpc>
                <a:spcPct val="112000"/>
              </a:lnSpc>
              <a:buNone/>
              <a:defRPr sz="1575" b="0">
                <a:solidFill>
                  <a:srgbClr val="F4F8FF"/>
                </a:solidFill>
                <a:latin typeface="Avenir Next"/>
                <a:ea typeface="Avenir Next"/>
                <a:cs typeface="Avenir Next"/>
              </a:defRPr>
            </a:pPr>
            <a:r>
              <a:rPr sz="1575" b="1">
                <a:solidFill>
                  <a:srgbClr val="F4F8FF"/>
                </a:solidFill>
                <a:latin typeface="Avenir Next"/>
                <a:ea typeface="Avenir Next"/>
                <a:cs typeface="Avenir Next"/>
              </a:rPr>
              <a:t>Abstains</a:t>
            </a:r>
            <a:r>
              <a:rPr sz="1575" b="0">
                <a:solidFill>
                  <a:srgbClr val="F4F8FF"/>
                </a:solidFill>
                <a:latin typeface="Avenir Next"/>
                <a:ea typeface="Avenir Next"/>
                <a:cs typeface="Avenir Next"/>
              </a:rPr>
              <a:t> when required evidence is missing</a:t>
            </a:r>
          </a:p>
        </p:txBody>
      </p:sp>
      <p:sp>
        <p:nvSpPr>
          <p:cNvPr id="7" name="">
            <a:extLst xmlns:a="http://schemas.openxmlformats.org/drawingml/2006/main">
              <a:ext uri="{FF2B5EF4-FFF2-40B4-BE49-F238E27FC236}">
                <a16:creationId xmlns:a16="http://schemas.microsoft.com/office/drawing/2014/main" id="{3315FD54-35C5-49FB-9F01-19CA1F2CDA3F}"/>
              </a:ext>
            </a:extLst>
          </p:cNvPr>
          <p:cNvSpPr>
            <a:spLocks xmlns:a="http://schemas.openxmlformats.org/drawingml/2006/main" noGrp="1"/>
          </p:cNvSpPr>
          <p:nvPr/>
        </p:nvSpPr>
        <p:spPr>
          <a:xfrm xmlns:a="http://schemas.openxmlformats.org/drawingml/2006/main">
            <a:off x="876300" y="5095875"/>
            <a:ext cx="4286250" cy="4381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050" b="0">
                <a:solidFill>
                  <a:srgbClr val="A8B7C9"/>
                </a:solidFill>
                <a:latin typeface="Avenir Next"/>
                <a:ea typeface="Avenir Next"/>
                <a:cs typeface="Avenir Next"/>
              </a:defRPr>
            </a:pPr>
            <a:r>
              <a:rPr sz="1050" b="0">
                <a:solidFill>
                  <a:srgbClr val="A8B7C9"/>
                </a:solidFill>
                <a:latin typeface="Avenir Next"/>
                <a:ea typeface="Avenir Next"/>
                <a:cs typeface="Avenir Next"/>
              </a:rPr>
              <a:t>Why AI? Cross-source interpretation and structured adversarial reasoning do not reduce to one rigid indicator.</a:t>
            </a:r>
          </a:p>
        </p:txBody>
      </p:sp>
      <p:sp>
        <p:nvSpPr>
          <p:cNvPr id="8" name="">
            <a:extLst xmlns:a="http://schemas.openxmlformats.org/drawingml/2006/main">
              <a:ext uri="{FF2B5EF4-FFF2-40B4-BE49-F238E27FC236}">
                <a16:creationId xmlns:a16="http://schemas.microsoft.com/office/drawing/2014/main" id="{8B6D2A54-5D59-463F-A170-07F31F221344}"/>
              </a:ext>
            </a:extLst>
          </p:cNvPr>
          <p:cNvSpPr>
            <a:spLocks xmlns:a="http://schemas.openxmlformats.org/drawingml/2006/main" noGrp="1"/>
          </p:cNvSpPr>
          <p:nvPr/>
        </p:nvSpPr>
        <p:spPr>
          <a:xfrm xmlns:a="http://schemas.openxmlformats.org/drawingml/2006/main">
            <a:off x="6438900" y="1809750"/>
            <a:ext cx="5143500" cy="3886200"/>
          </a:xfrm>
          <a:prstGeom xmlns:a="http://schemas.openxmlformats.org/drawingml/2006/main" prst="roundRect">
            <a:avLst>
              <a:gd name="adj" fmla="val 4412"/>
            </a:avLst>
          </a:prstGeom>
          <a:solidFill xmlns:a="http://schemas.openxmlformats.org/drawingml/2006/main">
            <a:srgbClr val="14283C"/>
          </a:solidFill>
          <a:ln xmlns:a="http://schemas.openxmlformats.org/drawingml/2006/main" w="9525">
            <a:solidFill>
              <a:srgbClr val="53E6A2"/>
            </a:solidFill>
            <a:prstDash val="solid"/>
          </a:ln>
        </p:spPr>
      </p:sp>
      <p:sp>
        <p:nvSpPr>
          <p:cNvPr id="9" name="">
            <a:extLst xmlns:a="http://schemas.openxmlformats.org/drawingml/2006/main">
              <a:ext uri="{FF2B5EF4-FFF2-40B4-BE49-F238E27FC236}">
                <a16:creationId xmlns:a16="http://schemas.microsoft.com/office/drawing/2014/main" id="{4EF6467A-B746-4400-A1DA-1FEC837400BF}"/>
              </a:ext>
            </a:extLst>
          </p:cNvPr>
          <p:cNvSpPr>
            <a:spLocks xmlns:a="http://schemas.openxmlformats.org/drawingml/2006/main" noGrp="1"/>
          </p:cNvSpPr>
          <p:nvPr/>
        </p:nvSpPr>
        <p:spPr>
          <a:xfrm xmlns:a="http://schemas.openxmlformats.org/drawingml/2006/main">
            <a:off x="6705600" y="2095500"/>
            <a:ext cx="43815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125" b="1">
                <a:solidFill>
                  <a:srgbClr val="53E6A2"/>
                </a:solidFill>
                <a:latin typeface="Avenir Next"/>
                <a:ea typeface="Avenir Next"/>
                <a:cs typeface="Avenir Next"/>
              </a:defRPr>
            </a:pPr>
            <a:r>
              <a:rPr sz="1125" b="1">
                <a:solidFill>
                  <a:srgbClr val="53E6A2"/>
                </a:solidFill>
                <a:latin typeface="Avenir Next"/>
                <a:ea typeface="Avenir Next"/>
                <a:cs typeface="Avenir Next"/>
              </a:rPr>
              <a:t>DETERMINISTIC AUTHORITY</a:t>
            </a:r>
          </a:p>
        </p:txBody>
      </p:sp>
      <p:sp>
        <p:nvSpPr>
          <p:cNvPr id="10" name="">
            <a:extLst xmlns:a="http://schemas.openxmlformats.org/drawingml/2006/main">
              <a:ext uri="{FF2B5EF4-FFF2-40B4-BE49-F238E27FC236}">
                <a16:creationId xmlns:a16="http://schemas.microsoft.com/office/drawing/2014/main" id="{21C96F40-1D82-4BE5-BB42-903C5FAFC706}"/>
              </a:ext>
            </a:extLst>
          </p:cNvPr>
          <p:cNvSpPr>
            <a:spLocks xmlns:a="http://schemas.openxmlformats.org/drawingml/2006/main" noGrp="1"/>
          </p:cNvSpPr>
          <p:nvPr/>
        </p:nvSpPr>
        <p:spPr>
          <a:xfrm xmlns:a="http://schemas.openxmlformats.org/drawingml/2006/main">
            <a:off x="6705600" y="2590800"/>
            <a:ext cx="4381500" cy="2552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marL="20" indent="-12" algn="l">
              <a:lnSpc>
                <a:spcPct val="112000"/>
              </a:lnSpc>
              <a:buNone/>
              <a:defRPr sz="1575" b="0">
                <a:solidFill>
                  <a:srgbClr val="F4F8FF"/>
                </a:solidFill>
                <a:latin typeface="Avenir Next"/>
                <a:ea typeface="Avenir Next"/>
                <a:cs typeface="Avenir Next"/>
              </a:defRPr>
            </a:pPr>
            <a:r>
              <a:rPr sz="1575" b="1">
                <a:solidFill>
                  <a:srgbClr val="F4F8FF"/>
                </a:solidFill>
                <a:latin typeface="Avenir Next"/>
                <a:ea typeface="Avenir Next"/>
                <a:cs typeface="Avenir Next"/>
              </a:rPr>
              <a:t>Paper environment</a:t>
            </a:r>
            <a:r>
              <a:rPr sz="1575" b="0">
                <a:solidFill>
                  <a:srgbClr val="F4F8FF"/>
                </a:solidFill>
                <a:latin typeface="Avenir Next"/>
                <a:ea typeface="Avenir Next"/>
                <a:cs typeface="Avenir Next"/>
              </a:rPr>
              <a:t> and explicit execution switches</a:t>
            </a:r>
          </a:p>
          <a:p xmlns:a="http://schemas.openxmlformats.org/drawingml/2006/main">
            <a:pPr marL="20" indent="-12" algn="l">
              <a:lnSpc>
                <a:spcPct val="112000"/>
              </a:lnSpc>
              <a:buNone/>
              <a:defRPr sz="1575" b="0">
                <a:solidFill>
                  <a:srgbClr val="F4F8FF"/>
                </a:solidFill>
                <a:latin typeface="Avenir Next"/>
                <a:ea typeface="Avenir Next"/>
                <a:cs typeface="Avenir Next"/>
              </a:defRPr>
            </a:pPr>
            <a:r>
              <a:rPr sz="1575" b="1">
                <a:solidFill>
                  <a:srgbClr val="F4F8FF"/>
                </a:solidFill>
                <a:latin typeface="Avenir Next"/>
                <a:ea typeface="Avenir Next"/>
                <a:cs typeface="Avenir Next"/>
              </a:rPr>
              <a:t>Regular session</a:t>
            </a:r>
            <a:r>
              <a:rPr sz="1575" b="0">
                <a:solidFill>
                  <a:srgbClr val="F4F8FF"/>
                </a:solidFill>
                <a:latin typeface="Avenir Next"/>
                <a:ea typeface="Avenir Next"/>
                <a:cs typeface="Avenir Next"/>
              </a:rPr>
              <a:t> and fresh option quote</a:t>
            </a:r>
          </a:p>
          <a:p xmlns:a="http://schemas.openxmlformats.org/drawingml/2006/main">
            <a:pPr marL="20" indent="-12" algn="l">
              <a:lnSpc>
                <a:spcPct val="112000"/>
              </a:lnSpc>
              <a:buNone/>
              <a:defRPr sz="1575" b="0">
                <a:solidFill>
                  <a:srgbClr val="F4F8FF"/>
                </a:solidFill>
                <a:latin typeface="Avenir Next"/>
                <a:ea typeface="Avenir Next"/>
                <a:cs typeface="Avenir Next"/>
              </a:defRPr>
            </a:pPr>
            <a:r>
              <a:rPr sz="1575" b="1">
                <a:solidFill>
                  <a:srgbClr val="F4F8FF"/>
                </a:solidFill>
                <a:latin typeface="Avenir Next"/>
                <a:ea typeface="Avenir Next"/>
                <a:cs typeface="Avenir Next"/>
              </a:rPr>
              <a:t>One contract</a:t>
            </a:r>
            <a:r>
              <a:rPr sz="1575" b="0">
                <a:solidFill>
                  <a:srgbClr val="F4F8FF"/>
                </a:solidFill>
                <a:latin typeface="Avenir Next"/>
                <a:ea typeface="Avenir Next"/>
                <a:cs typeface="Avenir Next"/>
              </a:rPr>
              <a:t> · long premium · limit only</a:t>
            </a:r>
          </a:p>
          <a:p xmlns:a="http://schemas.openxmlformats.org/drawingml/2006/main">
            <a:pPr marL="20" indent="-12" algn="l">
              <a:lnSpc>
                <a:spcPct val="112000"/>
              </a:lnSpc>
              <a:buNone/>
              <a:defRPr sz="1575" b="0">
                <a:solidFill>
                  <a:srgbClr val="F4F8FF"/>
                </a:solidFill>
                <a:latin typeface="Avenir Next"/>
                <a:ea typeface="Avenir Next"/>
                <a:cs typeface="Avenir Next"/>
              </a:defRPr>
            </a:pPr>
            <a:r>
              <a:rPr sz="1575" b="1">
                <a:solidFill>
                  <a:srgbClr val="F4F8FF"/>
                </a:solidFill>
                <a:latin typeface="Avenir Next"/>
                <a:ea typeface="Avenir Next"/>
                <a:cs typeface="Avenir Next"/>
              </a:rPr>
              <a:t>USD 500</a:t>
            </a:r>
            <a:r>
              <a:rPr sz="1575" b="0">
                <a:solidFill>
                  <a:srgbClr val="F4F8FF"/>
                </a:solidFill>
                <a:latin typeface="Avenir Next"/>
                <a:ea typeface="Avenir Next"/>
                <a:cs typeface="Avenir Next"/>
              </a:rPr>
              <a:t> maximum defined loss</a:t>
            </a:r>
          </a:p>
          <a:p xmlns:a="http://schemas.openxmlformats.org/drawingml/2006/main">
            <a:pPr marL="20" indent="-12" algn="l">
              <a:lnSpc>
                <a:spcPct val="112000"/>
              </a:lnSpc>
              <a:buNone/>
              <a:defRPr sz="1575" b="0">
                <a:solidFill>
                  <a:srgbClr val="F4F8FF"/>
                </a:solidFill>
                <a:latin typeface="Avenir Next"/>
                <a:ea typeface="Avenir Next"/>
                <a:cs typeface="Avenir Next"/>
              </a:defRPr>
            </a:pPr>
            <a:r>
              <a:rPr sz="1575" b="1">
                <a:solidFill>
                  <a:srgbClr val="F4F8FF"/>
                </a:solidFill>
                <a:latin typeface="Avenir Next"/>
                <a:ea typeface="Avenir Next"/>
                <a:cs typeface="Avenir Next"/>
              </a:rPr>
              <a:t>Duplicate, cooldown, position,</a:t>
            </a:r>
            <a:r>
              <a:rPr sz="1575" b="0">
                <a:solidFill>
                  <a:srgbClr val="F4F8FF"/>
                </a:solidFill>
                <a:latin typeface="Avenir Next"/>
                <a:ea typeface="Avenir Next"/>
                <a:cs typeface="Avenir Next"/>
              </a:rPr>
              <a:t> and daily-loss gates</a:t>
            </a:r>
          </a:p>
        </p:txBody>
      </p:sp>
      <p:sp>
        <p:nvSpPr>
          <p:cNvPr id="11" name="">
            <a:extLst xmlns:a="http://schemas.openxmlformats.org/drawingml/2006/main">
              <a:ext uri="{FF2B5EF4-FFF2-40B4-BE49-F238E27FC236}">
                <a16:creationId xmlns:a16="http://schemas.microsoft.com/office/drawing/2014/main" id="{96BA0FBD-5E17-4F68-BA97-2FC736BEE68B}"/>
              </a:ext>
            </a:extLst>
          </p:cNvPr>
          <p:cNvSpPr>
            <a:spLocks xmlns:a="http://schemas.openxmlformats.org/drawingml/2006/main" noGrp="1"/>
          </p:cNvSpPr>
          <p:nvPr/>
        </p:nvSpPr>
        <p:spPr>
          <a:xfrm xmlns:a="http://schemas.openxmlformats.org/drawingml/2006/main">
            <a:off x="6705600" y="5219700"/>
            <a:ext cx="4286250" cy="3429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050" b="0">
                <a:solidFill>
                  <a:srgbClr val="A8B7C9"/>
                </a:solidFill>
                <a:latin typeface="Avenir Next"/>
                <a:ea typeface="Avenir Next"/>
                <a:cs typeface="Avenir Next"/>
              </a:defRPr>
            </a:pPr>
            <a:r>
              <a:rPr sz="1050" b="0">
                <a:solidFill>
                  <a:srgbClr val="A8B7C9"/>
                </a:solidFill>
                <a:latin typeface="Avenir Next"/>
                <a:ea typeface="Avenir Next"/>
                <a:cs typeface="Avenir Next"/>
              </a:rPr>
              <a:t>Every failed check becomes WAIT or REJECT. No advisor or model can bypass these controls.</a:t>
            </a:r>
          </a:p>
        </p:txBody>
      </p:sp>
      <p:sp>
        <p:nvSpPr>
          <p:cNvPr id="12" name="">
            <a:extLst xmlns:a="http://schemas.openxmlformats.org/drawingml/2006/main">
              <a:ext uri="{FF2B5EF4-FFF2-40B4-BE49-F238E27FC236}">
                <a16:creationId xmlns:a16="http://schemas.microsoft.com/office/drawing/2014/main" id="{236E82C8-CD6C-4910-93AB-05C2B5BE9DD0}"/>
              </a:ext>
            </a:extLst>
          </p:cNvPr>
          <p:cNvSpPr>
            <a:spLocks xmlns:a="http://schemas.openxmlformats.org/drawingml/2006/main" noGrp="1"/>
          </p:cNvSpPr>
          <p:nvPr/>
        </p:nvSpPr>
        <p:spPr>
          <a:xfrm xmlns:a="http://schemas.openxmlformats.org/drawingml/2006/main">
            <a:off x="2857500" y="5934075"/>
            <a:ext cx="647700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ctr">
              <a:defRPr sz="1950" b="1">
                <a:solidFill>
                  <a:srgbClr val="FFC857"/>
                </a:solidFill>
                <a:latin typeface="Avenir Next"/>
                <a:ea typeface="Avenir Next"/>
                <a:cs typeface="Avenir Next"/>
              </a:defRPr>
            </a:pPr>
            <a:r>
              <a:rPr sz="1950" b="1">
                <a:solidFill>
                  <a:srgbClr val="FFC857"/>
                </a:solidFill>
                <a:latin typeface="Avenir Next"/>
                <a:ea typeface="Avenir Next"/>
                <a:cs typeface="Avenir Next"/>
              </a:rPr>
              <a:t>AI can abstain. AI cannot bypass.</a:t>
            </a:r>
          </a:p>
        </p:txBody>
      </p:sp>
      <p:sp>
        <p:nvSpPr>
          <p:cNvPr id="13" name="">
            <a:extLst xmlns:a="http://schemas.openxmlformats.org/drawingml/2006/main">
              <a:ext uri="{FF2B5EF4-FFF2-40B4-BE49-F238E27FC236}">
                <a16:creationId xmlns:a16="http://schemas.microsoft.com/office/drawing/2014/main" id="{5C84A1FF-7299-4011-A666-EE2FA75110CE}"/>
              </a:ext>
            </a:extLst>
          </p:cNvPr>
          <p:cNvSpPr>
            <a:spLocks xmlns:a="http://schemas.openxmlformats.org/drawingml/2006/main" noGrp="1"/>
          </p:cNvSpPr>
          <p:nvPr/>
        </p:nvSpPr>
        <p:spPr>
          <a:xfrm xmlns:a="http://schemas.openxmlformats.org/drawingml/2006/main">
            <a:off x="609600" y="6496050"/>
            <a:ext cx="10972800" cy="0"/>
          </a:xfrm>
          <a:prstGeom xmlns:a="http://schemas.openxmlformats.org/drawingml/2006/main" prst="line">
            <a:avLst/>
          </a:prstGeom>
          <a:noFill xmlns:a="http://schemas.openxmlformats.org/drawingml/2006/main"/>
          <a:ln xmlns:a="http://schemas.openxmlformats.org/drawingml/2006/main" w="9525">
            <a:solidFill>
              <a:srgbClr val="29425D"/>
            </a:solidFill>
            <a:prstDash val="solid"/>
          </a:ln>
        </p:spPr>
      </p:sp>
      <p:sp>
        <p:nvSpPr>
          <p:cNvPr id="14" name="">
            <a:extLst xmlns:a="http://schemas.openxmlformats.org/drawingml/2006/main">
              <a:ext uri="{FF2B5EF4-FFF2-40B4-BE49-F238E27FC236}">
                <a16:creationId xmlns:a16="http://schemas.microsoft.com/office/drawing/2014/main" id="{A64BD70F-5F5F-426F-9A4C-965B935639CF}"/>
              </a:ext>
            </a:extLst>
          </p:cNvPr>
          <p:cNvSpPr>
            <a:spLocks xmlns:a="http://schemas.openxmlformats.org/drawingml/2006/main" noGrp="1"/>
          </p:cNvSpPr>
          <p:nvPr/>
        </p:nvSpPr>
        <p:spPr>
          <a:xfrm xmlns:a="http://schemas.openxmlformats.org/drawingml/2006/main">
            <a:off x="609600" y="6572250"/>
            <a:ext cx="109728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750" b="0">
                <a:solidFill>
                  <a:srgbClr val="A8B7C9"/>
                </a:solidFill>
                <a:latin typeface="Avenir Next"/>
                <a:ea typeface="Avenir Next"/>
                <a:cs typeface="Avenir Next"/>
              </a:defRPr>
            </a:pPr>
            <a:r>
              <a:rPr sz="750" b="0">
                <a:solidFill>
                  <a:srgbClr val="A8B7C9"/>
                </a:solidFill>
                <a:latin typeface="Avenir Next"/>
                <a:ea typeface="Avenir Next"/>
                <a:cs typeface="Avenir Next"/>
              </a:rPr>
              <a:t>iPulse AI Options Alpha Agent · Alpaca paper trading · Not investment advice</a:t>
            </a:r>
          </a:p>
        </p:txBody>
      </p:sp>
    </p:spTree>
    <p:extLst>
      <p:ext uri="{BB962C8B-B14F-4D97-AF65-F5344CB8AC3E}">
        <p14:creationId xmlns:p14="http://schemas.microsoft.com/office/powerpoint/2010/main" val="16491328"/>
      </p:ext>
    </p:extLst>
  </p:cSld>
</p:sld>
</file>

<file path=ppt/slides/slide6.xml><?xml version="1.0" encoding="utf-8"?>
<p:sld xmlns:p="http://schemas.openxmlformats.org/presentationml/2006/main">
  <p:cSld>
    <p:bg>
      <p:bgPr>
        <a:solidFill xmlns:a="http://schemas.openxmlformats.org/drawingml/2006/main">
          <a:srgbClr val="07111D"/>
        </a:solidFill>
      </p:bgPr>
    </p:bg>
    <p:spTree>
      <p:nvGrpSpPr>
        <p:cNvPr id="1" name=""/>
        <p:cNvGrpSpPr/>
        <p:nvPr/>
      </p:nvGrpSpPr>
      <p:grpSpPr>
        <a:xfrm xmlns:a="http://schemas.openxmlformats.org/drawingml/2006/main"/>
      </p:grpSpPr>
      <p:sp>
        <p:nvSpPr>
          <p:cNvPr id="36" name="">
            <a:extLst xmlns:a="http://schemas.openxmlformats.org/drawingml/2006/main">
              <a:ext uri="{FF2B5EF4-FFF2-40B4-BE49-F238E27FC236}">
                <a16:creationId xmlns:a16="http://schemas.microsoft.com/office/drawing/2014/main" id="{DAA8F173-D10A-4CDF-B9EC-65B3CFD384F1}"/>
              </a:ext>
            </a:extLst>
          </p:cNvPr>
          <p:cNvSpPr>
            <a:spLocks xmlns:a="http://schemas.openxmlformats.org/drawingml/2006/main" noGrp="1"/>
          </p:cNvSpPr>
          <p:nvPr/>
        </p:nvSpPr>
        <p:spPr>
          <a:xfrm xmlns:a="http://schemas.openxmlformats.org/drawingml/2006/main">
            <a:off x="609600" y="361950"/>
            <a:ext cx="419100"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050" b="1">
                <a:solidFill>
                  <a:srgbClr val="55D6FF"/>
                </a:solidFill>
                <a:latin typeface="Avenir Next"/>
                <a:ea typeface="Avenir Next"/>
                <a:cs typeface="Avenir Next"/>
              </a:defRPr>
            </a:pPr>
            <a:r>
              <a:rPr sz="1050" b="1">
                <a:solidFill>
                  <a:srgbClr val="55D6FF"/>
                </a:solidFill>
                <a:latin typeface="Avenir Next"/>
                <a:ea typeface="Avenir Next"/>
                <a:cs typeface="Avenir Next"/>
              </a:rPr>
              <a:t>05</a:t>
            </a:r>
          </a:p>
        </p:txBody>
      </p:sp>
      <p:sp>
        <p:nvSpPr>
          <p:cNvPr id="2" name="">
            <a:extLst xmlns:a="http://schemas.openxmlformats.org/drawingml/2006/main">
              <a:ext uri="{FF2B5EF4-FFF2-40B4-BE49-F238E27FC236}">
                <a16:creationId xmlns:a16="http://schemas.microsoft.com/office/drawing/2014/main" id="{47B022F2-8A5A-49BA-8171-DD42C8CB0131}"/>
              </a:ext>
            </a:extLst>
          </p:cNvPr>
          <p:cNvSpPr>
            <a:spLocks xmlns:a="http://schemas.openxmlformats.org/drawingml/2006/main" noGrp="1"/>
          </p:cNvSpPr>
          <p:nvPr/>
        </p:nvSpPr>
        <p:spPr>
          <a:xfrm xmlns:a="http://schemas.openxmlformats.org/drawingml/2006/main">
            <a:off x="609600" y="685800"/>
            <a:ext cx="1089660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2850" b="1">
                <a:solidFill>
                  <a:srgbClr val="F4F8FF"/>
                </a:solidFill>
                <a:latin typeface="Avenir Next"/>
                <a:ea typeface="Avenir Next"/>
                <a:cs typeface="Avenir Next"/>
              </a:defRPr>
            </a:pPr>
            <a:r>
              <a:rPr sz="2850" b="1">
                <a:solidFill>
                  <a:srgbClr val="F4F8FF"/>
                </a:solidFill>
                <a:latin typeface="Avenir Next"/>
                <a:ea typeface="Avenir Next"/>
                <a:cs typeface="Avenir Next"/>
              </a:rPr>
              <a:t>We separate broker proof from strategy proof.</a:t>
            </a:r>
          </a:p>
        </p:txBody>
      </p:sp>
      <p:sp>
        <p:nvSpPr>
          <p:cNvPr id="3" name="">
            <a:extLst xmlns:a="http://schemas.openxmlformats.org/drawingml/2006/main">
              <a:ext uri="{FF2B5EF4-FFF2-40B4-BE49-F238E27FC236}">
                <a16:creationId xmlns:a16="http://schemas.microsoft.com/office/drawing/2014/main" id="{4AFEA011-37AF-4847-B292-2CB234A4B71D}"/>
              </a:ext>
            </a:extLst>
          </p:cNvPr>
          <p:cNvSpPr>
            <a:spLocks xmlns:a="http://schemas.openxmlformats.org/drawingml/2006/main" noGrp="1"/>
          </p:cNvSpPr>
          <p:nvPr/>
        </p:nvSpPr>
        <p:spPr>
          <a:xfrm xmlns:a="http://schemas.openxmlformats.org/drawingml/2006/main">
            <a:off x="609600" y="1228725"/>
            <a:ext cx="1089660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275" b="0">
                <a:solidFill>
                  <a:srgbClr val="A8B7C9"/>
                </a:solidFill>
                <a:latin typeface="Avenir Next"/>
                <a:ea typeface="Avenir Next"/>
                <a:cs typeface="Avenir Next"/>
              </a:defRPr>
            </a:pPr>
            <a:r>
              <a:rPr sz="1275" b="0">
                <a:solidFill>
                  <a:srgbClr val="A8B7C9"/>
                </a:solidFill>
                <a:latin typeface="Avenir Next"/>
                <a:ea typeface="Avenir Next"/>
                <a:cs typeface="Avenir Next"/>
              </a:rPr>
              <a:t>Execution evidence answers “did the safe path work?” Holdout evidence answers “did the frozen idea survive?”</a:t>
            </a:r>
          </a:p>
        </p:txBody>
      </p:sp>
      <p:sp>
        <p:nvSpPr>
          <p:cNvPr id="4" name="">
            <a:extLst xmlns:a="http://schemas.openxmlformats.org/drawingml/2006/main">
              <a:ext uri="{FF2B5EF4-FFF2-40B4-BE49-F238E27FC236}">
                <a16:creationId xmlns:a16="http://schemas.microsoft.com/office/drawing/2014/main" id="{ECB7F670-71EC-4217-AB15-445B7D0DBF12}"/>
              </a:ext>
            </a:extLst>
          </p:cNvPr>
          <p:cNvSpPr>
            <a:spLocks xmlns:a="http://schemas.openxmlformats.org/drawingml/2006/main" noGrp="1"/>
          </p:cNvSpPr>
          <p:nvPr/>
        </p:nvSpPr>
        <p:spPr>
          <a:xfrm xmlns:a="http://schemas.openxmlformats.org/drawingml/2006/main">
            <a:off x="609600" y="1809750"/>
            <a:ext cx="5048250" cy="3143250"/>
          </a:xfrm>
          <a:prstGeom xmlns:a="http://schemas.openxmlformats.org/drawingml/2006/main" prst="roundRect">
            <a:avLst>
              <a:gd name="adj" fmla="val 5455"/>
            </a:avLst>
          </a:prstGeom>
          <a:solidFill xmlns:a="http://schemas.openxmlformats.org/drawingml/2006/main">
            <a:srgbClr val="14283C"/>
          </a:solidFill>
          <a:ln xmlns:a="http://schemas.openxmlformats.org/drawingml/2006/main" w="9525">
            <a:solidFill>
              <a:srgbClr val="FFC857"/>
            </a:solidFill>
            <a:prstDash val="solid"/>
          </a:ln>
        </p:spPr>
      </p:sp>
      <p:sp>
        <p:nvSpPr>
          <p:cNvPr id="5" name="">
            <a:extLst xmlns:a="http://schemas.openxmlformats.org/drawingml/2006/main">
              <a:ext uri="{FF2B5EF4-FFF2-40B4-BE49-F238E27FC236}">
                <a16:creationId xmlns:a16="http://schemas.microsoft.com/office/drawing/2014/main" id="{34A8A5DE-BD0A-4078-B7AF-E58B1F7669B3}"/>
              </a:ext>
            </a:extLst>
          </p:cNvPr>
          <p:cNvSpPr>
            <a:spLocks xmlns:a="http://schemas.openxmlformats.org/drawingml/2006/main" noGrp="1"/>
          </p:cNvSpPr>
          <p:nvPr/>
        </p:nvSpPr>
        <p:spPr>
          <a:xfrm xmlns:a="http://schemas.openxmlformats.org/drawingml/2006/main">
            <a:off x="876300" y="2057400"/>
            <a:ext cx="447675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975" b="1">
                <a:solidFill>
                  <a:srgbClr val="FFC857"/>
                </a:solidFill>
                <a:latin typeface="Avenir Next"/>
                <a:ea typeface="Avenir Next"/>
                <a:cs typeface="Avenir Next"/>
              </a:defRPr>
            </a:pPr>
            <a:r>
              <a:rPr sz="975" b="1">
                <a:solidFill>
                  <a:srgbClr val="FFC857"/>
                </a:solidFill>
                <a:latin typeface="Avenir Next"/>
                <a:ea typeface="Avenir Next"/>
                <a:cs typeface="Avenir Next"/>
              </a:rPr>
              <a:t>ALPACA PAPER EXECUTION · EXPLORATORY V0</a:t>
            </a:r>
          </a:p>
        </p:txBody>
      </p:sp>
      <p:sp>
        <p:nvSpPr>
          <p:cNvPr id="6" name="">
            <a:extLst xmlns:a="http://schemas.openxmlformats.org/drawingml/2006/main">
              <a:ext uri="{FF2B5EF4-FFF2-40B4-BE49-F238E27FC236}">
                <a16:creationId xmlns:a16="http://schemas.microsoft.com/office/drawing/2014/main" id="{0F0EB606-FF6B-4BD4-97D8-826CA41730C3}"/>
              </a:ext>
            </a:extLst>
          </p:cNvPr>
          <p:cNvSpPr>
            <a:spLocks xmlns:a="http://schemas.openxmlformats.org/drawingml/2006/main" noGrp="1"/>
          </p:cNvSpPr>
          <p:nvPr/>
        </p:nvSpPr>
        <p:spPr>
          <a:xfrm xmlns:a="http://schemas.openxmlformats.org/drawingml/2006/main">
            <a:off x="876300" y="2552700"/>
            <a:ext cx="1238250" cy="4572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none" lIns="0" tIns="0" rIns="0" bIns="0" anchor="t">
            <a:normAutofit fontScale="100000"/>
          </a:bodyPr>
          <a:lstStyle xmlns:a="http://schemas.openxmlformats.org/drawingml/2006/main"/>
          <a:p xmlns:a="http://schemas.openxmlformats.org/drawingml/2006/main">
            <a:pPr algn="l">
              <a:defRPr sz="2550" b="1">
                <a:solidFill>
                  <a:srgbClr val="53E6A2"/>
                </a:solidFill>
                <a:latin typeface="Avenir Next"/>
                <a:ea typeface="Avenir Next"/>
                <a:cs typeface="Avenir Next"/>
              </a:defRPr>
            </a:pPr>
            <a:r>
              <a:rPr sz="2550" b="1">
                <a:solidFill>
                  <a:srgbClr val="53E6A2"/>
                </a:solidFill>
                <a:latin typeface="Avenir Next"/>
                <a:ea typeface="Avenir Next"/>
                <a:cs typeface="Avenir Next"/>
              </a:rPr>
              <a:t>3</a:t>
            </a:r>
          </a:p>
        </p:txBody>
      </p:sp>
      <p:sp>
        <p:nvSpPr>
          <p:cNvPr id="7" name="">
            <a:extLst xmlns:a="http://schemas.openxmlformats.org/drawingml/2006/main">
              <a:ext uri="{FF2B5EF4-FFF2-40B4-BE49-F238E27FC236}">
                <a16:creationId xmlns:a16="http://schemas.microsoft.com/office/drawing/2014/main" id="{CA36A8CF-E5FC-445B-B6B5-1B2DC10DC0BA}"/>
              </a:ext>
            </a:extLst>
          </p:cNvPr>
          <p:cNvSpPr>
            <a:spLocks xmlns:a="http://schemas.openxmlformats.org/drawingml/2006/main" noGrp="1"/>
          </p:cNvSpPr>
          <p:nvPr/>
        </p:nvSpPr>
        <p:spPr>
          <a:xfrm xmlns:a="http://schemas.openxmlformats.org/drawingml/2006/main">
            <a:off x="876300" y="3048000"/>
            <a:ext cx="123825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125" b="1">
                <a:solidFill>
                  <a:srgbClr val="F4F8FF"/>
                </a:solidFill>
                <a:latin typeface="Avenir Next"/>
                <a:ea typeface="Avenir Next"/>
                <a:cs typeface="Avenir Next"/>
              </a:defRPr>
            </a:pPr>
            <a:r>
              <a:rPr sz="1125" b="1">
                <a:solidFill>
                  <a:srgbClr val="F4F8FF"/>
                </a:solidFill>
                <a:latin typeface="Avenir Next"/>
                <a:ea typeface="Avenir Next"/>
                <a:cs typeface="Avenir Next"/>
              </a:rPr>
              <a:t>filled orders</a:t>
            </a:r>
          </a:p>
        </p:txBody>
      </p:sp>
      <p:sp>
        <p:nvSpPr>
          <p:cNvPr id="8" name="">
            <a:extLst xmlns:a="http://schemas.openxmlformats.org/drawingml/2006/main">
              <a:ext uri="{FF2B5EF4-FFF2-40B4-BE49-F238E27FC236}">
                <a16:creationId xmlns:a16="http://schemas.microsoft.com/office/drawing/2014/main" id="{88381DBD-DCB6-44FD-A950-182C234C53DB}"/>
              </a:ext>
            </a:extLst>
          </p:cNvPr>
          <p:cNvSpPr>
            <a:spLocks xmlns:a="http://schemas.openxmlformats.org/drawingml/2006/main" noGrp="1"/>
          </p:cNvSpPr>
          <p:nvPr/>
        </p:nvSpPr>
        <p:spPr>
          <a:xfrm xmlns:a="http://schemas.openxmlformats.org/drawingml/2006/main">
            <a:off x="2333625" y="2552700"/>
            <a:ext cx="1428750" cy="4572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none" lIns="0" tIns="0" rIns="0" bIns="0" anchor="t">
            <a:normAutofit fontScale="100000"/>
          </a:bodyPr>
          <a:lstStyle xmlns:a="http://schemas.openxmlformats.org/drawingml/2006/main"/>
          <a:p xmlns:a="http://schemas.openxmlformats.org/drawingml/2006/main">
            <a:pPr algn="l">
              <a:defRPr sz="2550" b="1">
                <a:solidFill>
                  <a:srgbClr val="FFC857"/>
                </a:solidFill>
                <a:latin typeface="Avenir Next"/>
                <a:ea typeface="Avenir Next"/>
                <a:cs typeface="Avenir Next"/>
              </a:defRPr>
            </a:pPr>
            <a:r>
              <a:rPr sz="2550" b="1">
                <a:solidFill>
                  <a:srgbClr val="FFC857"/>
                </a:solidFill>
                <a:latin typeface="Avenir Next"/>
                <a:ea typeface="Avenir Next"/>
                <a:cs typeface="Avenir Next"/>
              </a:rPr>
              <a:t>$825</a:t>
            </a:r>
          </a:p>
        </p:txBody>
      </p:sp>
      <p:sp>
        <p:nvSpPr>
          <p:cNvPr id="9" name="">
            <a:extLst xmlns:a="http://schemas.openxmlformats.org/drawingml/2006/main">
              <a:ext uri="{FF2B5EF4-FFF2-40B4-BE49-F238E27FC236}">
                <a16:creationId xmlns:a16="http://schemas.microsoft.com/office/drawing/2014/main" id="{1B9F6B48-95C7-491F-8FE6-2C3901E55586}"/>
              </a:ext>
            </a:extLst>
          </p:cNvPr>
          <p:cNvSpPr>
            <a:spLocks xmlns:a="http://schemas.openxmlformats.org/drawingml/2006/main" noGrp="1"/>
          </p:cNvSpPr>
          <p:nvPr/>
        </p:nvSpPr>
        <p:spPr>
          <a:xfrm xmlns:a="http://schemas.openxmlformats.org/drawingml/2006/main">
            <a:off x="2333625" y="3048000"/>
            <a:ext cx="142875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125" b="1">
                <a:solidFill>
                  <a:srgbClr val="F4F8FF"/>
                </a:solidFill>
                <a:latin typeface="Avenir Next"/>
                <a:ea typeface="Avenir Next"/>
                <a:cs typeface="Avenir Next"/>
              </a:defRPr>
            </a:pPr>
            <a:r>
              <a:rPr sz="1125" b="1">
                <a:solidFill>
                  <a:srgbClr val="F4F8FF"/>
                </a:solidFill>
                <a:latin typeface="Avenir Next"/>
                <a:ea typeface="Avenir Next"/>
                <a:cs typeface="Avenir Next"/>
              </a:rPr>
              <a:t>max premium risk</a:t>
            </a:r>
          </a:p>
        </p:txBody>
      </p:sp>
      <p:sp>
        <p:nvSpPr>
          <p:cNvPr id="10" name="">
            <a:extLst xmlns:a="http://schemas.openxmlformats.org/drawingml/2006/main">
              <a:ext uri="{FF2B5EF4-FFF2-40B4-BE49-F238E27FC236}">
                <a16:creationId xmlns:a16="http://schemas.microsoft.com/office/drawing/2014/main" id="{556405A3-C4E8-4CAA-A709-A39EDF570241}"/>
              </a:ext>
            </a:extLst>
          </p:cNvPr>
          <p:cNvSpPr>
            <a:spLocks xmlns:a="http://schemas.openxmlformats.org/drawingml/2006/main" noGrp="1"/>
          </p:cNvSpPr>
          <p:nvPr/>
        </p:nvSpPr>
        <p:spPr>
          <a:xfrm xmlns:a="http://schemas.openxmlformats.org/drawingml/2006/main">
            <a:off x="4038600" y="2552700"/>
            <a:ext cx="1257300" cy="4572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none" lIns="0" tIns="0" rIns="0" bIns="0" anchor="t">
            <a:normAutofit fontScale="98990"/>
          </a:bodyPr>
          <a:lstStyle xmlns:a="http://schemas.openxmlformats.org/drawingml/2006/main"/>
          <a:p xmlns:a="http://schemas.openxmlformats.org/drawingml/2006/main">
            <a:pPr algn="l">
              <a:defRPr sz="2550" b="1">
                <a:solidFill>
                  <a:srgbClr val="FF6B7D"/>
                </a:solidFill>
                <a:latin typeface="Avenir Next"/>
                <a:ea typeface="Avenir Next"/>
                <a:cs typeface="Avenir Next"/>
              </a:defRPr>
            </a:pPr>
            <a:r>
              <a:rPr sz="2550" b="1">
                <a:solidFill>
                  <a:srgbClr val="FF6B7D"/>
                </a:solidFill>
                <a:latin typeface="Avenir Next"/>
                <a:ea typeface="Avenir Next"/>
                <a:cs typeface="Avenir Next"/>
              </a:rPr>
              <a:t>–$13.09</a:t>
            </a:r>
          </a:p>
        </p:txBody>
      </p:sp>
      <p:sp>
        <p:nvSpPr>
          <p:cNvPr id="11" name="">
            <a:extLst xmlns:a="http://schemas.openxmlformats.org/drawingml/2006/main">
              <a:ext uri="{FF2B5EF4-FFF2-40B4-BE49-F238E27FC236}">
                <a16:creationId xmlns:a16="http://schemas.microsoft.com/office/drawing/2014/main" id="{B4372271-7CAB-4848-9F07-3FDAB571BF26}"/>
              </a:ext>
            </a:extLst>
          </p:cNvPr>
          <p:cNvSpPr>
            <a:spLocks xmlns:a="http://schemas.openxmlformats.org/drawingml/2006/main" noGrp="1"/>
          </p:cNvSpPr>
          <p:nvPr/>
        </p:nvSpPr>
        <p:spPr>
          <a:xfrm xmlns:a="http://schemas.openxmlformats.org/drawingml/2006/main">
            <a:off x="4038600" y="3048000"/>
            <a:ext cx="125730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125" b="1">
                <a:solidFill>
                  <a:srgbClr val="F4F8FF"/>
                </a:solidFill>
                <a:latin typeface="Avenir Next"/>
                <a:ea typeface="Avenir Next"/>
                <a:cs typeface="Avenir Next"/>
              </a:defRPr>
            </a:pPr>
            <a:r>
              <a:rPr sz="1125" b="1">
                <a:solidFill>
                  <a:srgbClr val="F4F8FF"/>
                </a:solidFill>
                <a:latin typeface="Avenir Next"/>
                <a:ea typeface="Avenir Next"/>
                <a:cs typeface="Avenir Next"/>
              </a:rPr>
              <a:t>captured P&amp;L</a:t>
            </a:r>
          </a:p>
        </p:txBody>
      </p:sp>
      <p:sp>
        <p:nvSpPr>
          <p:cNvPr id="12" name="">
            <a:extLst xmlns:a="http://schemas.openxmlformats.org/drawingml/2006/main">
              <a:ext uri="{FF2B5EF4-FFF2-40B4-BE49-F238E27FC236}">
                <a16:creationId xmlns:a16="http://schemas.microsoft.com/office/drawing/2014/main" id="{4B0C9911-844A-4430-A975-F4DA6010F7AD}"/>
              </a:ext>
            </a:extLst>
          </p:cNvPr>
          <p:cNvSpPr>
            <a:spLocks xmlns:a="http://schemas.openxmlformats.org/drawingml/2006/main" noGrp="1"/>
          </p:cNvSpPr>
          <p:nvPr/>
        </p:nvSpPr>
        <p:spPr>
          <a:xfrm xmlns:a="http://schemas.openxmlformats.org/drawingml/2006/main">
            <a:off x="876300" y="3752850"/>
            <a:ext cx="4324350" cy="304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200" b="1">
                <a:solidFill>
                  <a:srgbClr val="F4F8FF"/>
                </a:solidFill>
                <a:latin typeface="Avenir Next"/>
                <a:ea typeface="Avenir Next"/>
                <a:cs typeface="Avenir Next"/>
              </a:defRPr>
            </a:pPr>
            <a:r>
              <a:rPr sz="1200" b="1">
                <a:solidFill>
                  <a:srgbClr val="F4F8FF"/>
                </a:solidFill>
                <a:latin typeface="Avenir Next"/>
                <a:ea typeface="Avenir Next"/>
                <a:cs typeface="Avenir Next"/>
              </a:rPr>
              <a:t>AAPL · XLF · AMZN calls · one contract each · long-premium limits</a:t>
            </a:r>
          </a:p>
        </p:txBody>
      </p:sp>
      <p:sp>
        <p:nvSpPr>
          <p:cNvPr id="13" name="">
            <a:extLst xmlns:a="http://schemas.openxmlformats.org/drawingml/2006/main">
              <a:ext uri="{FF2B5EF4-FFF2-40B4-BE49-F238E27FC236}">
                <a16:creationId xmlns:a16="http://schemas.microsoft.com/office/drawing/2014/main" id="{7DB19E48-7549-4AF9-834E-CFCC982F8444}"/>
              </a:ext>
            </a:extLst>
          </p:cNvPr>
          <p:cNvSpPr>
            <a:spLocks xmlns:a="http://schemas.openxmlformats.org/drawingml/2006/main" noGrp="1"/>
          </p:cNvSpPr>
          <p:nvPr/>
        </p:nvSpPr>
        <p:spPr>
          <a:xfrm xmlns:a="http://schemas.openxmlformats.org/drawingml/2006/main">
            <a:off x="876300" y="4305300"/>
            <a:ext cx="4324350" cy="419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125" b="0">
                <a:solidFill>
                  <a:srgbClr val="A8B7C9"/>
                </a:solidFill>
                <a:latin typeface="Avenir Next"/>
                <a:ea typeface="Avenir Next"/>
                <a:cs typeface="Avenir Next"/>
              </a:defRPr>
            </a:pPr>
            <a:r>
              <a:rPr sz="1125" b="0">
                <a:solidFill>
                  <a:srgbClr val="A8B7C9"/>
                </a:solidFill>
                <a:latin typeface="Avenir Next"/>
                <a:ea typeface="Avenir Next"/>
                <a:cs typeface="Avenir Next"/>
              </a:rPr>
              <a:t>Short paper snapshot. Proves broker integration and bounded loss—not v1 profitability.</a:t>
            </a:r>
          </a:p>
        </p:txBody>
      </p:sp>
      <p:sp>
        <p:nvSpPr>
          <p:cNvPr id="14" name="">
            <a:extLst xmlns:a="http://schemas.openxmlformats.org/drawingml/2006/main">
              <a:ext uri="{FF2B5EF4-FFF2-40B4-BE49-F238E27FC236}">
                <a16:creationId xmlns:a16="http://schemas.microsoft.com/office/drawing/2014/main" id="{1B934213-C609-4B27-9E1B-31E75A58E240}"/>
              </a:ext>
            </a:extLst>
          </p:cNvPr>
          <p:cNvSpPr>
            <a:spLocks xmlns:a="http://schemas.openxmlformats.org/drawingml/2006/main" noGrp="1"/>
          </p:cNvSpPr>
          <p:nvPr/>
        </p:nvSpPr>
        <p:spPr>
          <a:xfrm xmlns:a="http://schemas.openxmlformats.org/drawingml/2006/main">
            <a:off x="6191250" y="1809750"/>
            <a:ext cx="5391150" cy="3143250"/>
          </a:xfrm>
          <a:prstGeom xmlns:a="http://schemas.openxmlformats.org/drawingml/2006/main" prst="roundRect">
            <a:avLst>
              <a:gd name="adj" fmla="val 5455"/>
            </a:avLst>
          </a:prstGeom>
          <a:solidFill xmlns:a="http://schemas.openxmlformats.org/drawingml/2006/main">
            <a:srgbClr val="14283C"/>
          </a:solidFill>
          <a:ln xmlns:a="http://schemas.openxmlformats.org/drawingml/2006/main" w="9525">
            <a:solidFill>
              <a:srgbClr val="55D6FF"/>
            </a:solidFill>
            <a:prstDash val="solid"/>
          </a:ln>
        </p:spPr>
      </p:sp>
      <p:sp>
        <p:nvSpPr>
          <p:cNvPr id="15" name="">
            <a:extLst xmlns:a="http://schemas.openxmlformats.org/drawingml/2006/main">
              <a:ext uri="{FF2B5EF4-FFF2-40B4-BE49-F238E27FC236}">
                <a16:creationId xmlns:a16="http://schemas.microsoft.com/office/drawing/2014/main" id="{F12EE6DC-D1B8-4F9D-8C02-D8C46433B0B5}"/>
              </a:ext>
            </a:extLst>
          </p:cNvPr>
          <p:cNvSpPr>
            <a:spLocks xmlns:a="http://schemas.openxmlformats.org/drawingml/2006/main" noGrp="1"/>
          </p:cNvSpPr>
          <p:nvPr/>
        </p:nvSpPr>
        <p:spPr>
          <a:xfrm xmlns:a="http://schemas.openxmlformats.org/drawingml/2006/main">
            <a:off x="6457950" y="2057400"/>
            <a:ext cx="485775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975" b="1">
                <a:solidFill>
                  <a:srgbClr val="55D6FF"/>
                </a:solidFill>
                <a:latin typeface="Avenir Next"/>
                <a:ea typeface="Avenir Next"/>
                <a:cs typeface="Avenir Next"/>
              </a:defRPr>
            </a:pPr>
            <a:r>
              <a:rPr sz="975" b="1">
                <a:solidFill>
                  <a:srgbClr val="55D6FF"/>
                </a:solidFill>
                <a:latin typeface="Avenir Next"/>
                <a:ea typeface="Avenir Next"/>
                <a:cs typeface="Avenir Next"/>
              </a:rPr>
              <a:t>FROZEN REVERSAL V1 · UNTOUCHED 2024–2026</a:t>
            </a:r>
          </a:p>
        </p:txBody>
      </p:sp>
      <p:sp>
        <p:nvSpPr>
          <p:cNvPr id="16" name="">
            <a:extLst xmlns:a="http://schemas.openxmlformats.org/drawingml/2006/main">
              <a:ext uri="{FF2B5EF4-FFF2-40B4-BE49-F238E27FC236}">
                <a16:creationId xmlns:a16="http://schemas.microsoft.com/office/drawing/2014/main" id="{B8F82849-98FB-4DD0-BED2-77530B9C7E8A}"/>
              </a:ext>
            </a:extLst>
          </p:cNvPr>
          <p:cNvSpPr>
            <a:spLocks xmlns:a="http://schemas.openxmlformats.org/drawingml/2006/main" noGrp="1"/>
          </p:cNvSpPr>
          <p:nvPr/>
        </p:nvSpPr>
        <p:spPr>
          <a:xfrm xmlns:a="http://schemas.openxmlformats.org/drawingml/2006/main">
            <a:off x="6457950" y="2552700"/>
            <a:ext cx="1143000" cy="4572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none" lIns="0" tIns="0" rIns="0" bIns="0" anchor="t">
            <a:normAutofit fontScale="100000"/>
          </a:bodyPr>
          <a:lstStyle xmlns:a="http://schemas.openxmlformats.org/drawingml/2006/main"/>
          <a:p xmlns:a="http://schemas.openxmlformats.org/drawingml/2006/main">
            <a:pPr algn="l">
              <a:defRPr sz="2550" b="1">
                <a:solidFill>
                  <a:srgbClr val="55D6FF"/>
                </a:solidFill>
                <a:latin typeface="Avenir Next"/>
                <a:ea typeface="Avenir Next"/>
                <a:cs typeface="Avenir Next"/>
              </a:defRPr>
            </a:pPr>
            <a:r>
              <a:rPr sz="2550" b="1">
                <a:solidFill>
                  <a:srgbClr val="55D6FF"/>
                </a:solidFill>
                <a:latin typeface="Avenir Next"/>
                <a:ea typeface="Avenir Next"/>
                <a:cs typeface="Avenir Next"/>
              </a:rPr>
              <a:t>127</a:t>
            </a:r>
          </a:p>
        </p:txBody>
      </p:sp>
      <p:sp>
        <p:nvSpPr>
          <p:cNvPr id="17" name="">
            <a:extLst xmlns:a="http://schemas.openxmlformats.org/drawingml/2006/main">
              <a:ext uri="{FF2B5EF4-FFF2-40B4-BE49-F238E27FC236}">
                <a16:creationId xmlns:a16="http://schemas.microsoft.com/office/drawing/2014/main" id="{18173A55-461A-4EE9-B3DE-ECAA1D22EC51}"/>
              </a:ext>
            </a:extLst>
          </p:cNvPr>
          <p:cNvSpPr>
            <a:spLocks xmlns:a="http://schemas.openxmlformats.org/drawingml/2006/main" noGrp="1"/>
          </p:cNvSpPr>
          <p:nvPr/>
        </p:nvSpPr>
        <p:spPr>
          <a:xfrm xmlns:a="http://schemas.openxmlformats.org/drawingml/2006/main">
            <a:off x="6457950" y="3048000"/>
            <a:ext cx="114300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125" b="1">
                <a:solidFill>
                  <a:srgbClr val="F4F8FF"/>
                </a:solidFill>
                <a:latin typeface="Avenir Next"/>
                <a:ea typeface="Avenir Next"/>
                <a:cs typeface="Avenir Next"/>
              </a:defRPr>
            </a:pPr>
            <a:r>
              <a:rPr sz="1125" b="1">
                <a:solidFill>
                  <a:srgbClr val="F4F8FF"/>
                </a:solidFill>
                <a:latin typeface="Avenir Next"/>
                <a:ea typeface="Avenir Next"/>
                <a:cs typeface="Avenir Next"/>
              </a:rPr>
              <a:t>signals</a:t>
            </a:r>
          </a:p>
        </p:txBody>
      </p:sp>
      <p:sp>
        <p:nvSpPr>
          <p:cNvPr id="18" name="">
            <a:extLst xmlns:a="http://schemas.openxmlformats.org/drawingml/2006/main">
              <a:ext uri="{FF2B5EF4-FFF2-40B4-BE49-F238E27FC236}">
                <a16:creationId xmlns:a16="http://schemas.microsoft.com/office/drawing/2014/main" id="{35C1F322-66FE-488E-821C-9E6B7FFB8B7A}"/>
              </a:ext>
            </a:extLst>
          </p:cNvPr>
          <p:cNvSpPr>
            <a:spLocks xmlns:a="http://schemas.openxmlformats.org/drawingml/2006/main" noGrp="1"/>
          </p:cNvSpPr>
          <p:nvPr/>
        </p:nvSpPr>
        <p:spPr>
          <a:xfrm xmlns:a="http://schemas.openxmlformats.org/drawingml/2006/main">
            <a:off x="7715250" y="2552700"/>
            <a:ext cx="1143000" cy="4572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none" lIns="0" tIns="0" rIns="0" bIns="0" anchor="t">
            <a:normAutofit fontScale="100000"/>
          </a:bodyPr>
          <a:lstStyle xmlns:a="http://schemas.openxmlformats.org/drawingml/2006/main"/>
          <a:p xmlns:a="http://schemas.openxmlformats.org/drawingml/2006/main">
            <a:pPr algn="l">
              <a:defRPr sz="2550" b="1">
                <a:solidFill>
                  <a:srgbClr val="55D6FF"/>
                </a:solidFill>
                <a:latin typeface="Avenir Next"/>
                <a:ea typeface="Avenir Next"/>
                <a:cs typeface="Avenir Next"/>
              </a:defRPr>
            </a:pPr>
            <a:r>
              <a:rPr sz="2550" b="1">
                <a:solidFill>
                  <a:srgbClr val="55D6FF"/>
                </a:solidFill>
                <a:latin typeface="Avenir Next"/>
                <a:ea typeface="Avenir Next"/>
                <a:cs typeface="Avenir Next"/>
              </a:rPr>
              <a:t>55.9%</a:t>
            </a:r>
          </a:p>
        </p:txBody>
      </p:sp>
      <p:sp>
        <p:nvSpPr>
          <p:cNvPr id="19" name="">
            <a:extLst xmlns:a="http://schemas.openxmlformats.org/drawingml/2006/main">
              <a:ext uri="{FF2B5EF4-FFF2-40B4-BE49-F238E27FC236}">
                <a16:creationId xmlns:a16="http://schemas.microsoft.com/office/drawing/2014/main" id="{59E29221-7E8C-41C7-BFA6-496017A712B7}"/>
              </a:ext>
            </a:extLst>
          </p:cNvPr>
          <p:cNvSpPr>
            <a:spLocks xmlns:a="http://schemas.openxmlformats.org/drawingml/2006/main" noGrp="1"/>
          </p:cNvSpPr>
          <p:nvPr/>
        </p:nvSpPr>
        <p:spPr>
          <a:xfrm xmlns:a="http://schemas.openxmlformats.org/drawingml/2006/main">
            <a:off x="7715250" y="3048000"/>
            <a:ext cx="114300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125" b="1">
                <a:solidFill>
                  <a:srgbClr val="F4F8FF"/>
                </a:solidFill>
                <a:latin typeface="Avenir Next"/>
                <a:ea typeface="Avenir Next"/>
                <a:cs typeface="Avenir Next"/>
              </a:defRPr>
            </a:pPr>
            <a:r>
              <a:rPr sz="1125" b="1">
                <a:solidFill>
                  <a:srgbClr val="F4F8FF"/>
                </a:solidFill>
                <a:latin typeface="Avenir Next"/>
                <a:ea typeface="Avenir Next"/>
                <a:cs typeface="Avenir Next"/>
              </a:rPr>
              <a:t>win rate</a:t>
            </a:r>
          </a:p>
        </p:txBody>
      </p:sp>
      <p:sp>
        <p:nvSpPr>
          <p:cNvPr id="20" name="">
            <a:extLst xmlns:a="http://schemas.openxmlformats.org/drawingml/2006/main">
              <a:ext uri="{FF2B5EF4-FFF2-40B4-BE49-F238E27FC236}">
                <a16:creationId xmlns:a16="http://schemas.microsoft.com/office/drawing/2014/main" id="{01A75AED-5D6D-42B4-9DFD-D27E65B396D0}"/>
              </a:ext>
            </a:extLst>
          </p:cNvPr>
          <p:cNvSpPr>
            <a:spLocks xmlns:a="http://schemas.openxmlformats.org/drawingml/2006/main" noGrp="1"/>
          </p:cNvSpPr>
          <p:nvPr/>
        </p:nvSpPr>
        <p:spPr>
          <a:xfrm xmlns:a="http://schemas.openxmlformats.org/drawingml/2006/main">
            <a:off x="8991600" y="2552700"/>
            <a:ext cx="1066800" cy="4572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none" lIns="0" tIns="0" rIns="0" bIns="0" anchor="t">
            <a:normAutofit fontScale="100000"/>
          </a:bodyPr>
          <a:lstStyle xmlns:a="http://schemas.openxmlformats.org/drawingml/2006/main"/>
          <a:p xmlns:a="http://schemas.openxmlformats.org/drawingml/2006/main">
            <a:pPr algn="l">
              <a:defRPr sz="2550" b="1">
                <a:solidFill>
                  <a:srgbClr val="55D6FF"/>
                </a:solidFill>
                <a:latin typeface="Avenir Next"/>
                <a:ea typeface="Avenir Next"/>
                <a:cs typeface="Avenir Next"/>
              </a:defRPr>
            </a:pPr>
            <a:r>
              <a:rPr sz="2550" b="1">
                <a:solidFill>
                  <a:srgbClr val="55D6FF"/>
                </a:solidFill>
                <a:latin typeface="Avenir Next"/>
                <a:ea typeface="Avenir Next"/>
                <a:cs typeface="Avenir Next"/>
              </a:rPr>
              <a:t>1.39</a:t>
            </a:r>
          </a:p>
        </p:txBody>
      </p:sp>
      <p:sp>
        <p:nvSpPr>
          <p:cNvPr id="21" name="">
            <a:extLst xmlns:a="http://schemas.openxmlformats.org/drawingml/2006/main">
              <a:ext uri="{FF2B5EF4-FFF2-40B4-BE49-F238E27FC236}">
                <a16:creationId xmlns:a16="http://schemas.microsoft.com/office/drawing/2014/main" id="{D7CBDF9D-9735-4FE1-9D28-AB8A932FE0A4}"/>
              </a:ext>
            </a:extLst>
          </p:cNvPr>
          <p:cNvSpPr>
            <a:spLocks xmlns:a="http://schemas.openxmlformats.org/drawingml/2006/main" noGrp="1"/>
          </p:cNvSpPr>
          <p:nvPr/>
        </p:nvSpPr>
        <p:spPr>
          <a:xfrm xmlns:a="http://schemas.openxmlformats.org/drawingml/2006/main">
            <a:off x="8991600" y="3048000"/>
            <a:ext cx="106680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125" b="1">
                <a:solidFill>
                  <a:srgbClr val="F4F8FF"/>
                </a:solidFill>
                <a:latin typeface="Avenir Next"/>
                <a:ea typeface="Avenir Next"/>
                <a:cs typeface="Avenir Next"/>
              </a:defRPr>
            </a:pPr>
            <a:r>
              <a:rPr sz="1125" b="1">
                <a:solidFill>
                  <a:srgbClr val="F4F8FF"/>
                </a:solidFill>
                <a:latin typeface="Avenir Next"/>
                <a:ea typeface="Avenir Next"/>
                <a:cs typeface="Avenir Next"/>
              </a:rPr>
              <a:t>profit factor</a:t>
            </a:r>
          </a:p>
        </p:txBody>
      </p:sp>
      <p:sp>
        <p:nvSpPr>
          <p:cNvPr id="22" name="">
            <a:extLst xmlns:a="http://schemas.openxmlformats.org/drawingml/2006/main">
              <a:ext uri="{FF2B5EF4-FFF2-40B4-BE49-F238E27FC236}">
                <a16:creationId xmlns:a16="http://schemas.microsoft.com/office/drawing/2014/main" id="{82AC421B-7943-4FBB-A041-B23A797B3265}"/>
              </a:ext>
            </a:extLst>
          </p:cNvPr>
          <p:cNvSpPr>
            <a:spLocks xmlns:a="http://schemas.openxmlformats.org/drawingml/2006/main" noGrp="1"/>
          </p:cNvSpPr>
          <p:nvPr/>
        </p:nvSpPr>
        <p:spPr>
          <a:xfrm xmlns:a="http://schemas.openxmlformats.org/drawingml/2006/main">
            <a:off x="10191750" y="2552700"/>
            <a:ext cx="1123950" cy="4572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none" lIns="0" tIns="0" rIns="0" bIns="0" anchor="t">
            <a:normAutofit fontScale="77778"/>
          </a:bodyPr>
          <a:lstStyle xmlns:a="http://schemas.openxmlformats.org/drawingml/2006/main"/>
          <a:p xmlns:a="http://schemas.openxmlformats.org/drawingml/2006/main">
            <a:pPr algn="l">
              <a:defRPr sz="2550" b="1">
                <a:solidFill>
                  <a:srgbClr val="53E6A2"/>
                </a:solidFill>
                <a:latin typeface="Avenir Next"/>
                <a:ea typeface="Avenir Next"/>
                <a:cs typeface="Avenir Next"/>
              </a:defRPr>
            </a:pPr>
            <a:r>
              <a:rPr sz="2550" b="1">
                <a:solidFill>
                  <a:srgbClr val="53E6A2"/>
                </a:solidFill>
                <a:latin typeface="Avenir Next"/>
                <a:ea typeface="Avenir Next"/>
                <a:cs typeface="Avenir Next"/>
              </a:rPr>
              <a:t>+0.218%</a:t>
            </a:r>
          </a:p>
        </p:txBody>
      </p:sp>
      <p:sp>
        <p:nvSpPr>
          <p:cNvPr id="23" name="">
            <a:extLst xmlns:a="http://schemas.openxmlformats.org/drawingml/2006/main">
              <a:ext uri="{FF2B5EF4-FFF2-40B4-BE49-F238E27FC236}">
                <a16:creationId xmlns:a16="http://schemas.microsoft.com/office/drawing/2014/main" id="{18A4A24C-C83A-4CA2-84BE-EE46F8606C40}"/>
              </a:ext>
            </a:extLst>
          </p:cNvPr>
          <p:cNvSpPr>
            <a:spLocks xmlns:a="http://schemas.openxmlformats.org/drawingml/2006/main" noGrp="1"/>
          </p:cNvSpPr>
          <p:nvPr/>
        </p:nvSpPr>
        <p:spPr>
          <a:xfrm xmlns:a="http://schemas.openxmlformats.org/drawingml/2006/main">
            <a:off x="10191750" y="3048000"/>
            <a:ext cx="112395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125" b="1">
                <a:solidFill>
                  <a:srgbClr val="F4F8FF"/>
                </a:solidFill>
                <a:latin typeface="Avenir Next"/>
                <a:ea typeface="Avenir Next"/>
                <a:cs typeface="Avenir Next"/>
              </a:defRPr>
            </a:pPr>
            <a:r>
              <a:rPr sz="1125" b="1">
                <a:solidFill>
                  <a:srgbClr val="F4F8FF"/>
                </a:solidFill>
                <a:latin typeface="Avenir Next"/>
                <a:ea typeface="Avenir Next"/>
                <a:cs typeface="Avenir Next"/>
              </a:rPr>
              <a:t>avg signed move</a:t>
            </a:r>
          </a:p>
        </p:txBody>
      </p:sp>
      <p:sp>
        <p:nvSpPr>
          <p:cNvPr id="24" name="">
            <a:extLst xmlns:a="http://schemas.openxmlformats.org/drawingml/2006/main">
              <a:ext uri="{FF2B5EF4-FFF2-40B4-BE49-F238E27FC236}">
                <a16:creationId xmlns:a16="http://schemas.microsoft.com/office/drawing/2014/main" id="{25D7AE95-3B7C-4967-9C71-4F4C5FCAE17E}"/>
              </a:ext>
            </a:extLst>
          </p:cNvPr>
          <p:cNvSpPr>
            <a:spLocks xmlns:a="http://schemas.openxmlformats.org/drawingml/2006/main" noGrp="1"/>
          </p:cNvSpPr>
          <p:nvPr/>
        </p:nvSpPr>
        <p:spPr>
          <a:xfrm xmlns:a="http://schemas.openxmlformats.org/drawingml/2006/main">
            <a:off x="6457950" y="3752850"/>
            <a:ext cx="4857750" cy="304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200" b="1">
                <a:solidFill>
                  <a:srgbClr val="F4F8FF"/>
                </a:solidFill>
                <a:latin typeface="Avenir Next"/>
                <a:ea typeface="Avenir Next"/>
                <a:cs typeface="Avenir Next"/>
              </a:defRPr>
            </a:pPr>
            <a:r>
              <a:rPr sz="1200" b="1">
                <a:solidFill>
                  <a:srgbClr val="F4F8FF"/>
                </a:solidFill>
                <a:latin typeface="Avenir Next"/>
                <a:ea typeface="Avenir Next"/>
                <a:cs typeface="Avenir Next"/>
              </a:rPr>
              <a:t>Event-frequency Sharpe proxy 0.88 · 95% Wilson interval 47.2%–64.2%</a:t>
            </a:r>
          </a:p>
        </p:txBody>
      </p:sp>
      <p:sp>
        <p:nvSpPr>
          <p:cNvPr id="25" name="">
            <a:extLst xmlns:a="http://schemas.openxmlformats.org/drawingml/2006/main">
              <a:ext uri="{FF2B5EF4-FFF2-40B4-BE49-F238E27FC236}">
                <a16:creationId xmlns:a16="http://schemas.microsoft.com/office/drawing/2014/main" id="{8D682D20-CAE1-4EF1-BE10-17F0D7DF0942}"/>
              </a:ext>
            </a:extLst>
          </p:cNvPr>
          <p:cNvSpPr>
            <a:spLocks xmlns:a="http://schemas.openxmlformats.org/drawingml/2006/main" noGrp="1"/>
          </p:cNvSpPr>
          <p:nvPr/>
        </p:nvSpPr>
        <p:spPr>
          <a:xfrm xmlns:a="http://schemas.openxmlformats.org/drawingml/2006/main">
            <a:off x="6457950" y="4305300"/>
            <a:ext cx="4857750" cy="419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125" b="0">
                <a:solidFill>
                  <a:srgbClr val="A8B7C9"/>
                </a:solidFill>
                <a:latin typeface="Avenir Next"/>
                <a:ea typeface="Avenir Next"/>
                <a:cs typeface="Avenir Next"/>
              </a:defRPr>
            </a:pPr>
            <a:r>
              <a:rPr sz="1125" b="0">
                <a:solidFill>
                  <a:srgbClr val="A8B7C9"/>
                </a:solidFill>
                <a:latin typeface="Avenir Next"/>
                <a:ea typeface="Avenir Next"/>
                <a:cs typeface="Avenir Next"/>
              </a:rPr>
              <a:t>Underlying two-session directional diagnostic—not options P&amp;L. Fees, spread, decay, and slippage excluded.</a:t>
            </a:r>
          </a:p>
        </p:txBody>
      </p:sp>
      <p:sp>
        <p:nvSpPr>
          <p:cNvPr id="26" name="">
            <a:extLst xmlns:a="http://schemas.openxmlformats.org/drawingml/2006/main">
              <a:ext uri="{FF2B5EF4-FFF2-40B4-BE49-F238E27FC236}">
                <a16:creationId xmlns:a16="http://schemas.microsoft.com/office/drawing/2014/main" id="{40310CB7-FCE6-4DC8-8AE4-55D6B6FF4621}"/>
              </a:ext>
            </a:extLst>
          </p:cNvPr>
          <p:cNvSpPr>
            <a:spLocks xmlns:a="http://schemas.openxmlformats.org/drawingml/2006/main" noGrp="1"/>
          </p:cNvSpPr>
          <p:nvPr/>
        </p:nvSpPr>
        <p:spPr>
          <a:xfrm xmlns:a="http://schemas.openxmlformats.org/drawingml/2006/main">
            <a:off x="1047750" y="5391150"/>
            <a:ext cx="133350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ctr">
              <a:defRPr sz="1125" b="1">
                <a:solidFill>
                  <a:srgbClr val="55D6FF"/>
                </a:solidFill>
                <a:latin typeface="Avenir Next"/>
                <a:ea typeface="Avenir Next"/>
                <a:cs typeface="Avenir Next"/>
              </a:defRPr>
            </a:pPr>
            <a:r>
              <a:rPr sz="1125" b="1">
                <a:solidFill>
                  <a:srgbClr val="55D6FF"/>
                </a:solidFill>
                <a:latin typeface="Avenir Next"/>
                <a:ea typeface="Avenir Next"/>
                <a:cs typeface="Avenir Next"/>
              </a:rPr>
              <a:t>2021–2023</a:t>
            </a:r>
          </a:p>
        </p:txBody>
      </p:sp>
      <p:sp>
        <p:nvSpPr>
          <p:cNvPr id="27" name="">
            <a:extLst xmlns:a="http://schemas.openxmlformats.org/drawingml/2006/main">
              <a:ext uri="{FF2B5EF4-FFF2-40B4-BE49-F238E27FC236}">
                <a16:creationId xmlns:a16="http://schemas.microsoft.com/office/drawing/2014/main" id="{3F7B19E1-4AC1-4AA4-BBFD-0752360739A7}"/>
              </a:ext>
            </a:extLst>
          </p:cNvPr>
          <p:cNvSpPr>
            <a:spLocks xmlns:a="http://schemas.openxmlformats.org/drawingml/2006/main" noGrp="1"/>
          </p:cNvSpPr>
          <p:nvPr/>
        </p:nvSpPr>
        <p:spPr>
          <a:xfrm xmlns:a="http://schemas.openxmlformats.org/drawingml/2006/main">
            <a:off x="1047750" y="5638800"/>
            <a:ext cx="133350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ctr">
              <a:defRPr sz="900" b="0">
                <a:solidFill>
                  <a:srgbClr val="A8B7C9"/>
                </a:solidFill>
                <a:latin typeface="Avenir Next"/>
                <a:ea typeface="Avenir Next"/>
                <a:cs typeface="Avenir Next"/>
              </a:defRPr>
            </a:pPr>
            <a:r>
              <a:rPr sz="900" b="0">
                <a:solidFill>
                  <a:srgbClr val="A8B7C9"/>
                </a:solidFill>
                <a:latin typeface="Avenir Next"/>
                <a:ea typeface="Avenir Next"/>
                <a:cs typeface="Avenir Next"/>
              </a:rPr>
              <a:t>development only</a:t>
            </a:r>
          </a:p>
        </p:txBody>
      </p:sp>
      <p:sp>
        <p:nvSpPr>
          <p:cNvPr id="28" name="">
            <a:extLst xmlns:a="http://schemas.openxmlformats.org/drawingml/2006/main">
              <a:ext uri="{FF2B5EF4-FFF2-40B4-BE49-F238E27FC236}">
                <a16:creationId xmlns:a16="http://schemas.microsoft.com/office/drawing/2014/main" id="{167AA414-DD22-4D07-8F0F-50EB9905C0B8}"/>
              </a:ext>
            </a:extLst>
          </p:cNvPr>
          <p:cNvSpPr>
            <a:spLocks xmlns:a="http://schemas.openxmlformats.org/drawingml/2006/main" noGrp="1"/>
          </p:cNvSpPr>
          <p:nvPr/>
        </p:nvSpPr>
        <p:spPr>
          <a:xfrm xmlns:a="http://schemas.openxmlformats.org/drawingml/2006/main">
            <a:off x="2381250" y="5514975"/>
            <a:ext cx="2095500" cy="0"/>
          </a:xfrm>
          <a:prstGeom xmlns:a="http://schemas.openxmlformats.org/drawingml/2006/main" prst="line">
            <a:avLst/>
          </a:prstGeom>
          <a:noFill xmlns:a="http://schemas.openxmlformats.org/drawingml/2006/main"/>
          <a:ln xmlns:a="http://schemas.openxmlformats.org/drawingml/2006/main" w="28575">
            <a:solidFill>
              <a:srgbClr val="55D6FF"/>
            </a:solidFill>
            <a:prstDash val="solid"/>
          </a:ln>
        </p:spPr>
      </p:sp>
      <p:sp>
        <p:nvSpPr>
          <p:cNvPr id="29" name="">
            <a:extLst xmlns:a="http://schemas.openxmlformats.org/drawingml/2006/main">
              <a:ext uri="{FF2B5EF4-FFF2-40B4-BE49-F238E27FC236}">
                <a16:creationId xmlns:a16="http://schemas.microsoft.com/office/drawing/2014/main" id="{87BB7188-5945-48F0-B198-15238D58A795}"/>
              </a:ext>
            </a:extLst>
          </p:cNvPr>
          <p:cNvSpPr>
            <a:spLocks xmlns:a="http://schemas.openxmlformats.org/drawingml/2006/main" noGrp="1"/>
          </p:cNvSpPr>
          <p:nvPr/>
        </p:nvSpPr>
        <p:spPr>
          <a:xfrm xmlns:a="http://schemas.openxmlformats.org/drawingml/2006/main">
            <a:off x="4400550" y="5400675"/>
            <a:ext cx="228600" cy="228600"/>
          </a:xfrm>
          <a:prstGeom xmlns:a="http://schemas.openxmlformats.org/drawingml/2006/main" prst="diamond">
            <a:avLst/>
          </a:prstGeom>
          <a:solidFill xmlns:a="http://schemas.openxmlformats.org/drawingml/2006/main">
            <a:srgbClr val="FFC857"/>
          </a:solidFill>
          <a:ln xmlns:a="http://schemas.openxmlformats.org/drawingml/2006/main" w="0">
            <a:noFill/>
          </a:ln>
        </p:spPr>
      </p:sp>
      <p:sp>
        <p:nvSpPr>
          <p:cNvPr id="30" name="">
            <a:extLst xmlns:a="http://schemas.openxmlformats.org/drawingml/2006/main">
              <a:ext uri="{FF2B5EF4-FFF2-40B4-BE49-F238E27FC236}">
                <a16:creationId xmlns:a16="http://schemas.microsoft.com/office/drawing/2014/main" id="{09E04F71-3A46-4EF4-89F0-E17CFD986FC4}"/>
              </a:ext>
            </a:extLst>
          </p:cNvPr>
          <p:cNvSpPr>
            <a:spLocks xmlns:a="http://schemas.openxmlformats.org/drawingml/2006/main" noGrp="1"/>
          </p:cNvSpPr>
          <p:nvPr/>
        </p:nvSpPr>
        <p:spPr>
          <a:xfrm xmlns:a="http://schemas.openxmlformats.org/drawingml/2006/main">
            <a:off x="3857625" y="5838825"/>
            <a:ext cx="133350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ctr">
              <a:defRPr sz="900" b="0">
                <a:solidFill>
                  <a:srgbClr val="FFC857"/>
                </a:solidFill>
                <a:latin typeface="Avenir Next"/>
                <a:ea typeface="Avenir Next"/>
                <a:cs typeface="Avenir Next"/>
              </a:defRPr>
            </a:pPr>
            <a:r>
              <a:rPr sz="900" b="0">
                <a:solidFill>
                  <a:srgbClr val="FFC857"/>
                </a:solidFill>
                <a:latin typeface="Avenir Next"/>
                <a:ea typeface="Avenir Next"/>
                <a:cs typeface="Avenir Next"/>
              </a:rPr>
              <a:t>strategy frozen</a:t>
            </a:r>
          </a:p>
        </p:txBody>
      </p:sp>
      <p:sp>
        <p:nvSpPr>
          <p:cNvPr id="31" name="">
            <a:extLst xmlns:a="http://schemas.openxmlformats.org/drawingml/2006/main">
              <a:ext uri="{FF2B5EF4-FFF2-40B4-BE49-F238E27FC236}">
                <a16:creationId xmlns:a16="http://schemas.microsoft.com/office/drawing/2014/main" id="{D6B8E542-F2A9-486C-8362-D4B0E59D729F}"/>
              </a:ext>
            </a:extLst>
          </p:cNvPr>
          <p:cNvSpPr>
            <a:spLocks xmlns:a="http://schemas.openxmlformats.org/drawingml/2006/main" noGrp="1"/>
          </p:cNvSpPr>
          <p:nvPr/>
        </p:nvSpPr>
        <p:spPr>
          <a:xfrm xmlns:a="http://schemas.openxmlformats.org/drawingml/2006/main">
            <a:off x="4629150" y="5514975"/>
            <a:ext cx="3848100" cy="0"/>
          </a:xfrm>
          <a:prstGeom xmlns:a="http://schemas.openxmlformats.org/drawingml/2006/main" prst="line">
            <a:avLst/>
          </a:prstGeom>
          <a:noFill xmlns:a="http://schemas.openxmlformats.org/drawingml/2006/main"/>
          <a:ln xmlns:a="http://schemas.openxmlformats.org/drawingml/2006/main" w="28575">
            <a:solidFill>
              <a:srgbClr val="53E6A2"/>
            </a:solidFill>
            <a:prstDash val="solid"/>
          </a:ln>
        </p:spPr>
      </p:sp>
      <p:sp>
        <p:nvSpPr>
          <p:cNvPr id="32" name="">
            <a:extLst xmlns:a="http://schemas.openxmlformats.org/drawingml/2006/main">
              <a:ext uri="{FF2B5EF4-FFF2-40B4-BE49-F238E27FC236}">
                <a16:creationId xmlns:a16="http://schemas.microsoft.com/office/drawing/2014/main" id="{195177F1-7F87-40EC-8A49-F5EFB5971D18}"/>
              </a:ext>
            </a:extLst>
          </p:cNvPr>
          <p:cNvSpPr>
            <a:spLocks xmlns:a="http://schemas.openxmlformats.org/drawingml/2006/main" noGrp="1"/>
          </p:cNvSpPr>
          <p:nvPr/>
        </p:nvSpPr>
        <p:spPr>
          <a:xfrm xmlns:a="http://schemas.openxmlformats.org/drawingml/2006/main">
            <a:off x="8572500" y="5391150"/>
            <a:ext cx="152400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ctr">
              <a:defRPr sz="1125" b="1">
                <a:solidFill>
                  <a:srgbClr val="53E6A2"/>
                </a:solidFill>
                <a:latin typeface="Avenir Next"/>
                <a:ea typeface="Avenir Next"/>
                <a:cs typeface="Avenir Next"/>
              </a:defRPr>
            </a:pPr>
            <a:r>
              <a:rPr sz="1125" b="1">
                <a:solidFill>
                  <a:srgbClr val="53E6A2"/>
                </a:solidFill>
                <a:latin typeface="Avenir Next"/>
                <a:ea typeface="Avenir Next"/>
                <a:cs typeface="Avenir Next"/>
              </a:rPr>
              <a:t>2024–2026</a:t>
            </a:r>
          </a:p>
        </p:txBody>
      </p:sp>
      <p:sp>
        <p:nvSpPr>
          <p:cNvPr id="33" name="">
            <a:extLst xmlns:a="http://schemas.openxmlformats.org/drawingml/2006/main">
              <a:ext uri="{FF2B5EF4-FFF2-40B4-BE49-F238E27FC236}">
                <a16:creationId xmlns:a16="http://schemas.microsoft.com/office/drawing/2014/main" id="{6980198D-99BB-4E95-83CA-131AC56EB6E4}"/>
              </a:ext>
            </a:extLst>
          </p:cNvPr>
          <p:cNvSpPr>
            <a:spLocks xmlns:a="http://schemas.openxmlformats.org/drawingml/2006/main" noGrp="1"/>
          </p:cNvSpPr>
          <p:nvPr/>
        </p:nvSpPr>
        <p:spPr>
          <a:xfrm xmlns:a="http://schemas.openxmlformats.org/drawingml/2006/main">
            <a:off x="8572500" y="5638800"/>
            <a:ext cx="152400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ctr">
              <a:defRPr sz="900" b="0">
                <a:solidFill>
                  <a:srgbClr val="A8B7C9"/>
                </a:solidFill>
                <a:latin typeface="Avenir Next"/>
                <a:ea typeface="Avenir Next"/>
                <a:cs typeface="Avenir Next"/>
              </a:defRPr>
            </a:pPr>
            <a:r>
              <a:rPr sz="900" b="0">
                <a:solidFill>
                  <a:srgbClr val="A8B7C9"/>
                </a:solidFill>
                <a:latin typeface="Avenir Next"/>
                <a:ea typeface="Avenir Next"/>
                <a:cs typeface="Avenir Next"/>
              </a:rPr>
              <a:t>untouched holdout</a:t>
            </a:r>
          </a:p>
        </p:txBody>
      </p:sp>
      <p:sp>
        <p:nvSpPr>
          <p:cNvPr id="34" name="">
            <a:extLst xmlns:a="http://schemas.openxmlformats.org/drawingml/2006/main">
              <a:ext uri="{FF2B5EF4-FFF2-40B4-BE49-F238E27FC236}">
                <a16:creationId xmlns:a16="http://schemas.microsoft.com/office/drawing/2014/main" id="{64CF4587-1A19-4847-96DA-FCE5D6A52702}"/>
              </a:ext>
            </a:extLst>
          </p:cNvPr>
          <p:cNvSpPr>
            <a:spLocks xmlns:a="http://schemas.openxmlformats.org/drawingml/2006/main" noGrp="1"/>
          </p:cNvSpPr>
          <p:nvPr/>
        </p:nvSpPr>
        <p:spPr>
          <a:xfrm xmlns:a="http://schemas.openxmlformats.org/drawingml/2006/main">
            <a:off x="609600" y="6496050"/>
            <a:ext cx="10972800" cy="0"/>
          </a:xfrm>
          <a:prstGeom xmlns:a="http://schemas.openxmlformats.org/drawingml/2006/main" prst="line">
            <a:avLst/>
          </a:prstGeom>
          <a:noFill xmlns:a="http://schemas.openxmlformats.org/drawingml/2006/main"/>
          <a:ln xmlns:a="http://schemas.openxmlformats.org/drawingml/2006/main" w="9525">
            <a:solidFill>
              <a:srgbClr val="29425D"/>
            </a:solidFill>
            <a:prstDash val="solid"/>
          </a:ln>
        </p:spPr>
      </p:sp>
      <p:sp>
        <p:nvSpPr>
          <p:cNvPr id="35" name="">
            <a:extLst xmlns:a="http://schemas.openxmlformats.org/drawingml/2006/main">
              <a:ext uri="{FF2B5EF4-FFF2-40B4-BE49-F238E27FC236}">
                <a16:creationId xmlns:a16="http://schemas.microsoft.com/office/drawing/2014/main" id="{DBEC54B5-6252-4496-BA04-9A421EB8A6FB}"/>
              </a:ext>
            </a:extLst>
          </p:cNvPr>
          <p:cNvSpPr>
            <a:spLocks xmlns:a="http://schemas.openxmlformats.org/drawingml/2006/main" noGrp="1"/>
          </p:cNvSpPr>
          <p:nvPr/>
        </p:nvSpPr>
        <p:spPr>
          <a:xfrm xmlns:a="http://schemas.openxmlformats.org/drawingml/2006/main">
            <a:off x="609600" y="6572250"/>
            <a:ext cx="109728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750" b="0">
                <a:solidFill>
                  <a:srgbClr val="A8B7C9"/>
                </a:solidFill>
                <a:latin typeface="Avenir Next"/>
                <a:ea typeface="Avenir Next"/>
                <a:cs typeface="Avenir Next"/>
              </a:defRPr>
            </a:pPr>
            <a:r>
              <a:rPr sz="750" b="0">
                <a:solidFill>
                  <a:srgbClr val="A8B7C9"/>
                </a:solidFill>
                <a:latin typeface="Avenir Next"/>
                <a:ea typeface="Avenir Next"/>
                <a:cs typeface="Avenir Next"/>
              </a:rPr>
              <a:t>iPulse AI Options Alpha Agent · Alpaca paper trading · Not investment advice</a:t>
            </a:r>
          </a:p>
        </p:txBody>
      </p:sp>
    </p:spTree>
    <p:extLst>
      <p:ext uri="{BB962C8B-B14F-4D97-AF65-F5344CB8AC3E}">
        <p14:creationId xmlns:p14="http://schemas.microsoft.com/office/powerpoint/2010/main" val="1546657931"/>
      </p:ext>
    </p:extLst>
  </p:cSld>
</p:sld>
</file>

<file path=ppt/slides/slide7.xml><?xml version="1.0" encoding="utf-8"?>
<p:sld xmlns:p="http://schemas.openxmlformats.org/presentationml/2006/main">
  <p:cSld>
    <p:bg>
      <p:bgPr>
        <a:solidFill xmlns:a="http://schemas.openxmlformats.org/drawingml/2006/main">
          <a:srgbClr val="07111D"/>
        </a:solidFill>
      </p:bgPr>
    </p:bg>
    <p:spTree>
      <p:nvGrpSpPr>
        <p:cNvPr id="1" name=""/>
        <p:cNvGrpSpPr/>
        <p:nvPr/>
      </p:nvGrpSpPr>
      <p:grpSpPr>
        <a:xfrm xmlns:a="http://schemas.openxmlformats.org/drawingml/2006/main"/>
      </p:grpSpPr>
      <p:sp>
        <p:nvSpPr>
          <p:cNvPr id="19" name="">
            <a:extLst xmlns:a="http://schemas.openxmlformats.org/drawingml/2006/main">
              <a:ext uri="{FF2B5EF4-FFF2-40B4-BE49-F238E27FC236}">
                <a16:creationId xmlns:a16="http://schemas.microsoft.com/office/drawing/2014/main" id="{1BFB2673-1793-4542-B698-13C1CD45AC39}"/>
              </a:ext>
            </a:extLst>
          </p:cNvPr>
          <p:cNvSpPr>
            <a:spLocks xmlns:a="http://schemas.openxmlformats.org/drawingml/2006/main" noGrp="1"/>
          </p:cNvSpPr>
          <p:nvPr/>
        </p:nvSpPr>
        <p:spPr>
          <a:xfrm xmlns:a="http://schemas.openxmlformats.org/drawingml/2006/main">
            <a:off x="609600" y="361950"/>
            <a:ext cx="419100"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050" b="1">
                <a:solidFill>
                  <a:srgbClr val="55D6FF"/>
                </a:solidFill>
                <a:latin typeface="Avenir Next"/>
                <a:ea typeface="Avenir Next"/>
                <a:cs typeface="Avenir Next"/>
              </a:defRPr>
            </a:pPr>
            <a:r>
              <a:rPr sz="1050" b="1">
                <a:solidFill>
                  <a:srgbClr val="55D6FF"/>
                </a:solidFill>
                <a:latin typeface="Avenir Next"/>
                <a:ea typeface="Avenir Next"/>
                <a:cs typeface="Avenir Next"/>
              </a:rPr>
              <a:t>06</a:t>
            </a:r>
          </a:p>
        </p:txBody>
      </p:sp>
      <p:sp>
        <p:nvSpPr>
          <p:cNvPr id="2" name="">
            <a:extLst xmlns:a="http://schemas.openxmlformats.org/drawingml/2006/main">
              <a:ext uri="{FF2B5EF4-FFF2-40B4-BE49-F238E27FC236}">
                <a16:creationId xmlns:a16="http://schemas.microsoft.com/office/drawing/2014/main" id="{8E91F1EE-BD12-4A6B-90C9-89E942A917A3}"/>
              </a:ext>
            </a:extLst>
          </p:cNvPr>
          <p:cNvSpPr>
            <a:spLocks xmlns:a="http://schemas.openxmlformats.org/drawingml/2006/main" noGrp="1"/>
          </p:cNvSpPr>
          <p:nvPr/>
        </p:nvSpPr>
        <p:spPr>
          <a:xfrm xmlns:a="http://schemas.openxmlformats.org/drawingml/2006/main">
            <a:off x="609600" y="685800"/>
            <a:ext cx="1089660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2850" b="1">
                <a:solidFill>
                  <a:srgbClr val="F4F8FF"/>
                </a:solidFill>
                <a:latin typeface="Avenir Next"/>
                <a:ea typeface="Avenir Next"/>
                <a:cs typeface="Avenir Next"/>
              </a:defRPr>
            </a:pPr>
            <a:r>
              <a:rPr sz="2850" b="1">
                <a:solidFill>
                  <a:srgbClr val="F4F8FF"/>
                </a:solidFill>
                <a:latin typeface="Avenir Next"/>
                <a:ea typeface="Avenir Next"/>
                <a:cs typeface="Avenir Next"/>
              </a:rPr>
              <a:t>Trust grows when the agent shows failure—and restraint.</a:t>
            </a:r>
          </a:p>
        </p:txBody>
      </p:sp>
      <p:sp>
        <p:nvSpPr>
          <p:cNvPr id="3" name="">
            <a:extLst xmlns:a="http://schemas.openxmlformats.org/drawingml/2006/main">
              <a:ext uri="{FF2B5EF4-FFF2-40B4-BE49-F238E27FC236}">
                <a16:creationId xmlns:a16="http://schemas.microsoft.com/office/drawing/2014/main" id="{BC8B2468-DAFD-4D32-8DD6-5F74214F6011}"/>
              </a:ext>
            </a:extLst>
          </p:cNvPr>
          <p:cNvSpPr>
            <a:spLocks xmlns:a="http://schemas.openxmlformats.org/drawingml/2006/main" noGrp="1"/>
          </p:cNvSpPr>
          <p:nvPr/>
        </p:nvSpPr>
        <p:spPr>
          <a:xfrm xmlns:a="http://schemas.openxmlformats.org/drawingml/2006/main">
            <a:off x="609600" y="1228725"/>
            <a:ext cx="1089660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275" b="0">
                <a:solidFill>
                  <a:srgbClr val="A8B7C9"/>
                </a:solidFill>
                <a:latin typeface="Avenir Next"/>
                <a:ea typeface="Avenir Next"/>
                <a:cs typeface="Avenir Next"/>
              </a:defRPr>
            </a:pPr>
            <a:r>
              <a:rPr sz="1275" b="0">
                <a:solidFill>
                  <a:srgbClr val="A8B7C9"/>
                </a:solidFill>
                <a:latin typeface="Avenir Next"/>
                <a:ea typeface="Avenir Next"/>
                <a:cs typeface="Avenir Next"/>
              </a:rPr>
              <a:t>Negative results and WAIT decisions are product outputs, not presentation problems.</a:t>
            </a:r>
          </a:p>
        </p:txBody>
      </p:sp>
      <p:sp>
        <p:nvSpPr>
          <p:cNvPr id="4" name="">
            <a:extLst xmlns:a="http://schemas.openxmlformats.org/drawingml/2006/main">
              <a:ext uri="{FF2B5EF4-FFF2-40B4-BE49-F238E27FC236}">
                <a16:creationId xmlns:a16="http://schemas.microsoft.com/office/drawing/2014/main" id="{D230301B-3560-48D8-AA9C-CD3BEFF53883}"/>
              </a:ext>
            </a:extLst>
          </p:cNvPr>
          <p:cNvSpPr>
            <a:spLocks xmlns:a="http://schemas.openxmlformats.org/drawingml/2006/main" noGrp="1"/>
          </p:cNvSpPr>
          <p:nvPr/>
        </p:nvSpPr>
        <p:spPr>
          <a:xfrm xmlns:a="http://schemas.openxmlformats.org/drawingml/2006/main">
            <a:off x="609600" y="1809750"/>
            <a:ext cx="2857500" cy="4038600"/>
          </a:xfrm>
          <a:prstGeom xmlns:a="http://schemas.openxmlformats.org/drawingml/2006/main" prst="roundRect">
            <a:avLst>
              <a:gd name="adj" fmla="val 6000"/>
            </a:avLst>
          </a:prstGeom>
          <a:solidFill xmlns:a="http://schemas.openxmlformats.org/drawingml/2006/main">
            <a:srgbClr val="14283C"/>
          </a:solidFill>
          <a:ln xmlns:a="http://schemas.openxmlformats.org/drawingml/2006/main" w="9525">
            <a:solidFill>
              <a:srgbClr val="FF6B7D"/>
            </a:solidFill>
            <a:prstDash val="solid"/>
          </a:ln>
        </p:spPr>
      </p:sp>
      <p:sp>
        <p:nvSpPr>
          <p:cNvPr id="5" name="">
            <a:extLst xmlns:a="http://schemas.openxmlformats.org/drawingml/2006/main">
              <a:ext uri="{FF2B5EF4-FFF2-40B4-BE49-F238E27FC236}">
                <a16:creationId xmlns:a16="http://schemas.microsoft.com/office/drawing/2014/main" id="{E3DA16F6-286D-42EF-8A27-399B5495D992}"/>
              </a:ext>
            </a:extLst>
          </p:cNvPr>
          <p:cNvSpPr>
            <a:spLocks xmlns:a="http://schemas.openxmlformats.org/drawingml/2006/main" noGrp="1"/>
          </p:cNvSpPr>
          <p:nvPr/>
        </p:nvSpPr>
        <p:spPr>
          <a:xfrm xmlns:a="http://schemas.openxmlformats.org/drawingml/2006/main">
            <a:off x="838200" y="2057400"/>
            <a:ext cx="240030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975" b="1">
                <a:solidFill>
                  <a:srgbClr val="FF6B7D"/>
                </a:solidFill>
                <a:latin typeface="Avenir Next"/>
                <a:ea typeface="Avenir Next"/>
                <a:cs typeface="Avenir Next"/>
              </a:defRPr>
            </a:pPr>
            <a:r>
              <a:rPr sz="975" b="1">
                <a:solidFill>
                  <a:srgbClr val="FF6B7D"/>
                </a:solidFill>
                <a:latin typeface="Avenir Next"/>
                <a:ea typeface="Avenir Next"/>
                <a:cs typeface="Avenir Next"/>
              </a:rPr>
              <a:t>PUBLISHED FAILURE</a:t>
            </a:r>
          </a:p>
        </p:txBody>
      </p:sp>
      <p:sp>
        <p:nvSpPr>
          <p:cNvPr id="6" name="">
            <a:extLst xmlns:a="http://schemas.openxmlformats.org/drawingml/2006/main">
              <a:ext uri="{FF2B5EF4-FFF2-40B4-BE49-F238E27FC236}">
                <a16:creationId xmlns:a16="http://schemas.microsoft.com/office/drawing/2014/main" id="{ABF56624-37D5-425E-A95C-ED567F09921E}"/>
              </a:ext>
            </a:extLst>
          </p:cNvPr>
          <p:cNvSpPr>
            <a:spLocks xmlns:a="http://schemas.openxmlformats.org/drawingml/2006/main" noGrp="1"/>
          </p:cNvSpPr>
          <p:nvPr/>
        </p:nvSpPr>
        <p:spPr>
          <a:xfrm xmlns:a="http://schemas.openxmlformats.org/drawingml/2006/main">
            <a:off x="838200" y="2590800"/>
            <a:ext cx="240030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2100" b="1">
                <a:solidFill>
                  <a:srgbClr val="F4F8FF"/>
                </a:solidFill>
                <a:latin typeface="Avenir Next"/>
                <a:ea typeface="Avenir Next"/>
                <a:cs typeface="Avenir Next"/>
              </a:defRPr>
            </a:pPr>
            <a:r>
              <a:rPr sz="2100" b="1">
                <a:solidFill>
                  <a:srgbClr val="F4F8FF"/>
                </a:solidFill>
                <a:latin typeface="Avenir Next"/>
                <a:ea typeface="Avenir Next"/>
                <a:cs typeface="Avenir Next"/>
              </a:rPr>
              <a:t>Momentum v0</a:t>
            </a:r>
          </a:p>
        </p:txBody>
      </p:sp>
      <p:sp>
        <p:nvSpPr>
          <p:cNvPr id="7" name="">
            <a:extLst xmlns:a="http://schemas.openxmlformats.org/drawingml/2006/main">
              <a:ext uri="{FF2B5EF4-FFF2-40B4-BE49-F238E27FC236}">
                <a16:creationId xmlns:a16="http://schemas.microsoft.com/office/drawing/2014/main" id="{6F29CC64-023F-46D0-8F82-614BA564BB34}"/>
              </a:ext>
            </a:extLst>
          </p:cNvPr>
          <p:cNvSpPr>
            <a:spLocks xmlns:a="http://schemas.openxmlformats.org/drawingml/2006/main" noGrp="1"/>
          </p:cNvSpPr>
          <p:nvPr/>
        </p:nvSpPr>
        <p:spPr>
          <a:xfrm xmlns:a="http://schemas.openxmlformats.org/drawingml/2006/main">
            <a:off x="838200" y="3143250"/>
            <a:ext cx="2400300" cy="12192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5000"/>
              </a:lnSpc>
              <a:buNone/>
              <a:defRPr sz="1425" b="0">
                <a:solidFill>
                  <a:srgbClr val="A8B7C9"/>
                </a:solidFill>
                <a:latin typeface="Avenir Next"/>
                <a:ea typeface="Avenir Next"/>
                <a:cs typeface="Avenir Next"/>
              </a:defRPr>
            </a:pPr>
            <a:r>
              <a:rPr sz="1425" b="0">
                <a:solidFill>
                  <a:srgbClr val="A8B7C9"/>
                </a:solidFill>
                <a:latin typeface="Avenir Next"/>
                <a:ea typeface="Avenir Next"/>
                <a:cs typeface="Avenir Next"/>
              </a:rPr>
              <a:t>Failed its holdout. We kept the evidence, retired the strategy, and froze the challenger before the next test.</a:t>
            </a:r>
          </a:p>
        </p:txBody>
      </p:sp>
      <p:sp>
        <p:nvSpPr>
          <p:cNvPr id="8" name="">
            <a:extLst xmlns:a="http://schemas.openxmlformats.org/drawingml/2006/main">
              <a:ext uri="{FF2B5EF4-FFF2-40B4-BE49-F238E27FC236}">
                <a16:creationId xmlns:a16="http://schemas.microsoft.com/office/drawing/2014/main" id="{72ED7BC5-E818-4AD1-8208-CBC82FD7053E}"/>
              </a:ext>
            </a:extLst>
          </p:cNvPr>
          <p:cNvSpPr>
            <a:spLocks xmlns:a="http://schemas.openxmlformats.org/drawingml/2006/main" noGrp="1"/>
          </p:cNvSpPr>
          <p:nvPr/>
        </p:nvSpPr>
        <p:spPr>
          <a:xfrm xmlns:a="http://schemas.openxmlformats.org/drawingml/2006/main">
            <a:off x="838200" y="4972050"/>
            <a:ext cx="1885950" cy="285750"/>
          </a:xfrm>
          <a:prstGeom xmlns:a="http://schemas.openxmlformats.org/drawingml/2006/main" prst="roundRect">
            <a:avLst>
              <a:gd name="adj" fmla="val 50000"/>
            </a:avLst>
          </a:prstGeom>
          <a:solidFill xmlns:a="http://schemas.openxmlformats.org/drawingml/2006/main">
            <a:srgbClr val="18324A"/>
          </a:solidFill>
          <a:ln xmlns:a="http://schemas.openxmlformats.org/drawingml/2006/main" w="9525">
            <a:solidFill>
              <a:srgbClr val="FF6B7D"/>
            </a:solidFill>
            <a:prstDash val="solid"/>
          </a:ln>
        </p:spPr>
        <p:txBody>
          <a:bodyPr xmlns:a="http://schemas.openxmlformats.org/drawingml/2006/main" lIns="76200" tIns="19050" rIns="76200" bIns="9525" anchor="ctr">
            <a:normAutofit fontScale="100000"/>
          </a:bodyPr>
          <a:lstStyle xmlns:a="http://schemas.openxmlformats.org/drawingml/2006/main"/>
          <a:p xmlns:a="http://schemas.openxmlformats.org/drawingml/2006/main">
            <a:pPr algn="ctr">
              <a:defRPr sz="975" b="1">
                <a:solidFill>
                  <a:srgbClr val="FF6B7D"/>
                </a:solidFill>
                <a:latin typeface="Avenir Next"/>
                <a:ea typeface="Avenir Next"/>
                <a:cs typeface="Avenir Next"/>
              </a:defRPr>
            </a:pPr>
            <a:r>
              <a:rPr sz="975" b="1">
                <a:solidFill>
                  <a:srgbClr val="FF6B7D"/>
                </a:solidFill>
                <a:latin typeface="Avenir Next"/>
                <a:ea typeface="Avenir Next"/>
                <a:cs typeface="Avenir Next"/>
              </a:rPr>
              <a:t>failure remains public</a:t>
            </a:r>
          </a:p>
        </p:txBody>
      </p:sp>
      <p:sp>
        <p:nvSpPr>
          <p:cNvPr id="9" name="">
            <a:extLst xmlns:a="http://schemas.openxmlformats.org/drawingml/2006/main">
              <a:ext uri="{FF2B5EF4-FFF2-40B4-BE49-F238E27FC236}">
                <a16:creationId xmlns:a16="http://schemas.microsoft.com/office/drawing/2014/main" id="{1FD5D55B-FDEA-42FA-BE01-28934E3A60FB}"/>
              </a:ext>
            </a:extLst>
          </p:cNvPr>
          <p:cNvSpPr>
            <a:spLocks xmlns:a="http://schemas.openxmlformats.org/drawingml/2006/main" noGrp="1"/>
          </p:cNvSpPr>
          <p:nvPr/>
        </p:nvSpPr>
        <p:spPr>
          <a:xfrm xmlns:a="http://schemas.openxmlformats.org/drawingml/2006/main">
            <a:off x="3790950" y="1809750"/>
            <a:ext cx="5105400" cy="4038600"/>
          </a:xfrm>
          <a:prstGeom xmlns:a="http://schemas.openxmlformats.org/drawingml/2006/main" prst="roundRect">
            <a:avLst>
              <a:gd name="adj" fmla="val 3774"/>
            </a:avLst>
          </a:prstGeom>
          <a:solidFill xmlns:a="http://schemas.openxmlformats.org/drawingml/2006/main">
            <a:srgbClr val="02070D"/>
          </a:solidFill>
          <a:ln xmlns:a="http://schemas.openxmlformats.org/drawingml/2006/main" w="9525">
            <a:solidFill>
              <a:srgbClr val="29425D"/>
            </a:solidFill>
            <a:prstDash val="solid"/>
          </a:ln>
        </p:spPr>
      </p:sp>
      <p:pic>
        <p:nvPicPr>
          <p:cNvPr id="28" name=""/>
          <p:cNvPicPr>
            <a:picLocks xmlns:a="http://schemas.openxmlformats.org/drawingml/2006/main" noChangeAspect="1"/>
          </p:cNvPicPr>
          <p:nvPr/>
        </p:nvPicPr>
        <p:blipFill>
          <a:blip xmlns:r="http://schemas.openxmlformats.org/officeDocument/2006/relationships" xmlns:a="http://schemas.openxmlformats.org/drawingml/2006/main" r:embed="Rbaec5e8b8e8d4ec5"/>
          <a:srcRect xmlns:a="http://schemas.openxmlformats.org/drawingml/2006/main" l="0" t="20808" r="0" b="20808"/>
          <a:stretch xmlns:a="http://schemas.openxmlformats.org/drawingml/2006/main">
            <a:fillRect l="0" t="0" r="0" b="0"/>
          </a:stretch>
        </p:blipFill>
        <p:spPr>
          <a:xfrm xmlns:a="http://schemas.openxmlformats.org/drawingml/2006/main">
            <a:off x="3867150" y="1885950"/>
            <a:ext cx="4953000" cy="3886200"/>
          </a:xfrm>
          <a:prstGeom xmlns:a="http://schemas.openxmlformats.org/drawingml/2006/main" prst="roundRect">
            <a:avLst>
              <a:gd name="adj" fmla="val 2941"/>
            </a:avLst>
          </a:prstGeom>
        </p:spPr>
      </p:pic>
      <p:sp>
        <p:nvSpPr>
          <p:cNvPr id="11" name="">
            <a:extLst xmlns:a="http://schemas.openxmlformats.org/drawingml/2006/main">
              <a:ext uri="{FF2B5EF4-FFF2-40B4-BE49-F238E27FC236}">
                <a16:creationId xmlns:a16="http://schemas.microsoft.com/office/drawing/2014/main" id="{64ABC103-30BC-4D7A-9D05-D77FCE9794D1}"/>
              </a:ext>
            </a:extLst>
          </p:cNvPr>
          <p:cNvSpPr>
            <a:spLocks xmlns:a="http://schemas.openxmlformats.org/drawingml/2006/main" noGrp="1"/>
          </p:cNvSpPr>
          <p:nvPr/>
        </p:nvSpPr>
        <p:spPr>
          <a:xfrm xmlns:a="http://schemas.openxmlformats.org/drawingml/2006/main">
            <a:off x="9220200" y="1809750"/>
            <a:ext cx="2362200" cy="4038600"/>
          </a:xfrm>
          <a:prstGeom xmlns:a="http://schemas.openxmlformats.org/drawingml/2006/main" prst="roundRect">
            <a:avLst>
              <a:gd name="adj" fmla="val 7258"/>
            </a:avLst>
          </a:prstGeom>
          <a:solidFill xmlns:a="http://schemas.openxmlformats.org/drawingml/2006/main">
            <a:srgbClr val="14283C"/>
          </a:solidFill>
          <a:ln xmlns:a="http://schemas.openxmlformats.org/drawingml/2006/main" w="9525">
            <a:solidFill>
              <a:srgbClr val="FFC857"/>
            </a:solidFill>
            <a:prstDash val="solid"/>
          </a:ln>
        </p:spPr>
      </p:sp>
      <p:sp>
        <p:nvSpPr>
          <p:cNvPr id="12" name="">
            <a:extLst xmlns:a="http://schemas.openxmlformats.org/drawingml/2006/main">
              <a:ext uri="{FF2B5EF4-FFF2-40B4-BE49-F238E27FC236}">
                <a16:creationId xmlns:a16="http://schemas.microsoft.com/office/drawing/2014/main" id="{512634C0-300D-407F-B28A-2234998F8067}"/>
              </a:ext>
            </a:extLst>
          </p:cNvPr>
          <p:cNvSpPr>
            <a:spLocks xmlns:a="http://schemas.openxmlformats.org/drawingml/2006/main" noGrp="1"/>
          </p:cNvSpPr>
          <p:nvPr/>
        </p:nvSpPr>
        <p:spPr>
          <a:xfrm xmlns:a="http://schemas.openxmlformats.org/drawingml/2006/main">
            <a:off x="9448800" y="2057400"/>
            <a:ext cx="190500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975" b="1">
                <a:solidFill>
                  <a:srgbClr val="FFC857"/>
                </a:solidFill>
                <a:latin typeface="Avenir Next"/>
                <a:ea typeface="Avenir Next"/>
                <a:cs typeface="Avenir Next"/>
              </a:defRPr>
            </a:pPr>
            <a:r>
              <a:rPr sz="975" b="1">
                <a:solidFill>
                  <a:srgbClr val="FFC857"/>
                </a:solidFill>
                <a:latin typeface="Avenir Next"/>
                <a:ea typeface="Avenir Next"/>
                <a:cs typeface="Avenir Next"/>
              </a:rPr>
              <a:t>LATEST FROZEN CHECK</a:t>
            </a:r>
          </a:p>
        </p:txBody>
      </p:sp>
      <p:sp>
        <p:nvSpPr>
          <p:cNvPr id="13" name="">
            <a:extLst xmlns:a="http://schemas.openxmlformats.org/drawingml/2006/main">
              <a:ext uri="{FF2B5EF4-FFF2-40B4-BE49-F238E27FC236}">
                <a16:creationId xmlns:a16="http://schemas.microsoft.com/office/drawing/2014/main" id="{9ED37C16-1F8E-4424-ADA8-D96D3215CDAB}"/>
              </a:ext>
            </a:extLst>
          </p:cNvPr>
          <p:cNvSpPr>
            <a:spLocks xmlns:a="http://schemas.openxmlformats.org/drawingml/2006/main" noGrp="1"/>
          </p:cNvSpPr>
          <p:nvPr/>
        </p:nvSpPr>
        <p:spPr>
          <a:xfrm xmlns:a="http://schemas.openxmlformats.org/drawingml/2006/main">
            <a:off x="9448800" y="2552700"/>
            <a:ext cx="1905000" cy="5143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ctr">
              <a:defRPr sz="3150" b="1">
                <a:solidFill>
                  <a:srgbClr val="FFC857"/>
                </a:solidFill>
                <a:latin typeface="Avenir Next"/>
                <a:ea typeface="Avenir Next"/>
                <a:cs typeface="Avenir Next"/>
              </a:defRPr>
            </a:pPr>
            <a:r>
              <a:rPr sz="3150" b="1">
                <a:solidFill>
                  <a:srgbClr val="FFC857"/>
                </a:solidFill>
                <a:latin typeface="Avenir Next"/>
                <a:ea typeface="Avenir Next"/>
                <a:cs typeface="Avenir Next"/>
              </a:rPr>
              <a:t>WAIT</a:t>
            </a:r>
          </a:p>
        </p:txBody>
      </p:sp>
      <p:sp>
        <p:nvSpPr>
          <p:cNvPr id="14" name="">
            <a:extLst xmlns:a="http://schemas.openxmlformats.org/drawingml/2006/main">
              <a:ext uri="{FF2B5EF4-FFF2-40B4-BE49-F238E27FC236}">
                <a16:creationId xmlns:a16="http://schemas.microsoft.com/office/drawing/2014/main" id="{14CC3ACC-7CA2-4238-8A05-E9CF1D1E7BE8}"/>
              </a:ext>
            </a:extLst>
          </p:cNvPr>
          <p:cNvSpPr>
            <a:spLocks xmlns:a="http://schemas.openxmlformats.org/drawingml/2006/main" noGrp="1"/>
          </p:cNvSpPr>
          <p:nvPr/>
        </p:nvSpPr>
        <p:spPr>
          <a:xfrm xmlns:a="http://schemas.openxmlformats.org/drawingml/2006/main">
            <a:off x="9448800" y="3219450"/>
            <a:ext cx="1905000"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ctr">
              <a:defRPr sz="1500" b="1">
                <a:solidFill>
                  <a:srgbClr val="F4F8FF"/>
                </a:solidFill>
                <a:latin typeface="Avenir Next"/>
                <a:ea typeface="Avenir Next"/>
                <a:cs typeface="Avenir Next"/>
              </a:defRPr>
            </a:pPr>
            <a:r>
              <a:rPr sz="1500" b="1">
                <a:solidFill>
                  <a:srgbClr val="F4F8FF"/>
                </a:solidFill>
                <a:latin typeface="Avenir Next"/>
                <a:ea typeface="Avenir Next"/>
                <a:cs typeface="Avenir Next"/>
              </a:rPr>
              <a:t>0 of 3 qualified</a:t>
            </a:r>
          </a:p>
        </p:txBody>
      </p:sp>
      <p:sp>
        <p:nvSpPr>
          <p:cNvPr id="15" name="">
            <a:extLst xmlns:a="http://schemas.openxmlformats.org/drawingml/2006/main">
              <a:ext uri="{FF2B5EF4-FFF2-40B4-BE49-F238E27FC236}">
                <a16:creationId xmlns:a16="http://schemas.microsoft.com/office/drawing/2014/main" id="{14646304-87CC-4B20-BE5A-2CD785AE2049}"/>
              </a:ext>
            </a:extLst>
          </p:cNvPr>
          <p:cNvSpPr>
            <a:spLocks xmlns:a="http://schemas.openxmlformats.org/drawingml/2006/main" noGrp="1"/>
          </p:cNvSpPr>
          <p:nvPr/>
        </p:nvSpPr>
        <p:spPr>
          <a:xfrm xmlns:a="http://schemas.openxmlformats.org/drawingml/2006/main">
            <a:off x="9448800" y="3695700"/>
            <a:ext cx="1905000" cy="990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ctr">
              <a:lnSpc>
                <a:spcPct val="115000"/>
              </a:lnSpc>
              <a:buNone/>
              <a:defRPr sz="1275" b="0">
                <a:solidFill>
                  <a:srgbClr val="A8B7C9"/>
                </a:solidFill>
                <a:latin typeface="Avenir Next"/>
                <a:ea typeface="Avenir Next"/>
                <a:cs typeface="Avenir Next"/>
              </a:defRPr>
            </a:pPr>
            <a:r>
              <a:rPr sz="1275" b="0">
                <a:solidFill>
                  <a:srgbClr val="A8B7C9"/>
                </a:solidFill>
                <a:latin typeface="Avenir Next"/>
                <a:ea typeface="Avenir Next"/>
                <a:cs typeface="Avenir Next"/>
              </a:rPr>
              <a:t>SPY, QQQ, and IWM did not meet the frozen exhaustion rule. No order was requested.</a:t>
            </a:r>
          </a:p>
        </p:txBody>
      </p:sp>
      <p:sp>
        <p:nvSpPr>
          <p:cNvPr id="16" name="">
            <a:extLst xmlns:a="http://schemas.openxmlformats.org/drawingml/2006/main">
              <a:ext uri="{FF2B5EF4-FFF2-40B4-BE49-F238E27FC236}">
                <a16:creationId xmlns:a16="http://schemas.microsoft.com/office/drawing/2014/main" id="{F97B29C6-0C4D-4740-99EF-2E665A2A5C6C}"/>
              </a:ext>
            </a:extLst>
          </p:cNvPr>
          <p:cNvSpPr>
            <a:spLocks xmlns:a="http://schemas.openxmlformats.org/drawingml/2006/main" noGrp="1"/>
          </p:cNvSpPr>
          <p:nvPr/>
        </p:nvSpPr>
        <p:spPr>
          <a:xfrm xmlns:a="http://schemas.openxmlformats.org/drawingml/2006/main">
            <a:off x="9448800" y="4972050"/>
            <a:ext cx="1905000" cy="285750"/>
          </a:xfrm>
          <a:prstGeom xmlns:a="http://schemas.openxmlformats.org/drawingml/2006/main" prst="roundRect">
            <a:avLst>
              <a:gd name="adj" fmla="val 50000"/>
            </a:avLst>
          </a:prstGeom>
          <a:solidFill xmlns:a="http://schemas.openxmlformats.org/drawingml/2006/main">
            <a:srgbClr val="18324A"/>
          </a:solidFill>
          <a:ln xmlns:a="http://schemas.openxmlformats.org/drawingml/2006/main" w="9525">
            <a:solidFill>
              <a:srgbClr val="FFC857"/>
            </a:solidFill>
            <a:prstDash val="solid"/>
          </a:ln>
        </p:spPr>
        <p:txBody>
          <a:bodyPr xmlns:a="http://schemas.openxmlformats.org/drawingml/2006/main" lIns="76200" tIns="19050" rIns="76200" bIns="9525" anchor="ctr">
            <a:normAutofit fontScale="100000"/>
          </a:bodyPr>
          <a:lstStyle xmlns:a="http://schemas.openxmlformats.org/drawingml/2006/main"/>
          <a:p xmlns:a="http://schemas.openxmlformats.org/drawingml/2006/main">
            <a:pPr algn="ctr">
              <a:defRPr sz="975" b="1">
                <a:solidFill>
                  <a:srgbClr val="FFC857"/>
                </a:solidFill>
                <a:latin typeface="Avenir Next"/>
                <a:ea typeface="Avenir Next"/>
                <a:cs typeface="Avenir Next"/>
              </a:defRPr>
            </a:pPr>
            <a:r>
              <a:rPr sz="975" b="1">
                <a:solidFill>
                  <a:srgbClr val="FFC857"/>
                </a:solidFill>
                <a:latin typeface="Avenir Next"/>
                <a:ea typeface="Avenir Next"/>
                <a:cs typeface="Avenir Next"/>
              </a:rPr>
              <a:t>restraint is observable</a:t>
            </a:r>
          </a:p>
        </p:txBody>
      </p:sp>
      <p:sp>
        <p:nvSpPr>
          <p:cNvPr id="17" name="">
            <a:extLst xmlns:a="http://schemas.openxmlformats.org/drawingml/2006/main">
              <a:ext uri="{FF2B5EF4-FFF2-40B4-BE49-F238E27FC236}">
                <a16:creationId xmlns:a16="http://schemas.microsoft.com/office/drawing/2014/main" id="{FA27968A-2E3D-47C1-95A3-89C95440786D}"/>
              </a:ext>
            </a:extLst>
          </p:cNvPr>
          <p:cNvSpPr>
            <a:spLocks xmlns:a="http://schemas.openxmlformats.org/drawingml/2006/main" noGrp="1"/>
          </p:cNvSpPr>
          <p:nvPr/>
        </p:nvSpPr>
        <p:spPr>
          <a:xfrm xmlns:a="http://schemas.openxmlformats.org/drawingml/2006/main">
            <a:off x="609600" y="6496050"/>
            <a:ext cx="10972800" cy="0"/>
          </a:xfrm>
          <a:prstGeom xmlns:a="http://schemas.openxmlformats.org/drawingml/2006/main" prst="line">
            <a:avLst/>
          </a:prstGeom>
          <a:noFill xmlns:a="http://schemas.openxmlformats.org/drawingml/2006/main"/>
          <a:ln xmlns:a="http://schemas.openxmlformats.org/drawingml/2006/main" w="9525">
            <a:solidFill>
              <a:srgbClr val="29425D"/>
            </a:solidFill>
            <a:prstDash val="solid"/>
          </a:ln>
        </p:spPr>
      </p:sp>
      <p:sp>
        <p:nvSpPr>
          <p:cNvPr id="18" name="">
            <a:extLst xmlns:a="http://schemas.openxmlformats.org/drawingml/2006/main">
              <a:ext uri="{FF2B5EF4-FFF2-40B4-BE49-F238E27FC236}">
                <a16:creationId xmlns:a16="http://schemas.microsoft.com/office/drawing/2014/main" id="{1A02D628-A1C2-40C7-A7AE-46CD0AFDBD82}"/>
              </a:ext>
            </a:extLst>
          </p:cNvPr>
          <p:cNvSpPr>
            <a:spLocks xmlns:a="http://schemas.openxmlformats.org/drawingml/2006/main" noGrp="1"/>
          </p:cNvSpPr>
          <p:nvPr/>
        </p:nvSpPr>
        <p:spPr>
          <a:xfrm xmlns:a="http://schemas.openxmlformats.org/drawingml/2006/main">
            <a:off x="609600" y="6572250"/>
            <a:ext cx="109728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750" b="0">
                <a:solidFill>
                  <a:srgbClr val="A8B7C9"/>
                </a:solidFill>
                <a:latin typeface="Avenir Next"/>
                <a:ea typeface="Avenir Next"/>
                <a:cs typeface="Avenir Next"/>
              </a:defRPr>
            </a:pPr>
            <a:r>
              <a:rPr sz="750" b="0">
                <a:solidFill>
                  <a:srgbClr val="A8B7C9"/>
                </a:solidFill>
                <a:latin typeface="Avenir Next"/>
                <a:ea typeface="Avenir Next"/>
                <a:cs typeface="Avenir Next"/>
              </a:rPr>
              <a:t>iPulse AI Options Alpha Agent · Alpaca paper trading · Not investment advice</a:t>
            </a:r>
          </a:p>
        </p:txBody>
      </p:sp>
    </p:spTree>
    <p:extLst>
      <p:ext uri="{BB962C8B-B14F-4D97-AF65-F5344CB8AC3E}">
        <p14:creationId xmlns:p14="http://schemas.microsoft.com/office/powerpoint/2010/main" val="834394842"/>
      </p:ext>
    </p:extLst>
  </p:cSld>
</p:sld>
</file>

<file path=ppt/slides/slide8.xml><?xml version="1.0" encoding="utf-8"?>
<p:sld xmlns:p="http://schemas.openxmlformats.org/presentationml/2006/main">
  <p:cSld>
    <p:bg>
      <p:bgPr>
        <a:solidFill xmlns:a="http://schemas.openxmlformats.org/drawingml/2006/main">
          <a:srgbClr val="07111D"/>
        </a:solidFill>
      </p:bgPr>
    </p:bg>
    <p:spTree>
      <p:nvGrpSpPr>
        <p:cNvPr id="1" name=""/>
        <p:cNvGrpSpPr/>
        <p:nvPr/>
      </p:nvGrpSpPr>
      <p:grpSpPr>
        <a:xfrm xmlns:a="http://schemas.openxmlformats.org/drawingml/2006/main"/>
      </p:grpSpPr>
      <p:sp>
        <p:nvSpPr>
          <p:cNvPr id="31" name="">
            <a:extLst xmlns:a="http://schemas.openxmlformats.org/drawingml/2006/main">
              <a:ext uri="{FF2B5EF4-FFF2-40B4-BE49-F238E27FC236}">
                <a16:creationId xmlns:a16="http://schemas.microsoft.com/office/drawing/2014/main" id="{AD54376D-B284-48A3-93CC-4F93A0640C64}"/>
              </a:ext>
            </a:extLst>
          </p:cNvPr>
          <p:cNvSpPr>
            <a:spLocks xmlns:a="http://schemas.openxmlformats.org/drawingml/2006/main" noGrp="1"/>
          </p:cNvSpPr>
          <p:nvPr/>
        </p:nvSpPr>
        <p:spPr>
          <a:xfrm xmlns:a="http://schemas.openxmlformats.org/drawingml/2006/main">
            <a:off x="609600" y="361950"/>
            <a:ext cx="419100"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050" b="1">
                <a:solidFill>
                  <a:srgbClr val="55D6FF"/>
                </a:solidFill>
                <a:latin typeface="Avenir Next"/>
                <a:ea typeface="Avenir Next"/>
                <a:cs typeface="Avenir Next"/>
              </a:defRPr>
            </a:pPr>
            <a:r>
              <a:rPr sz="1050" b="1">
                <a:solidFill>
                  <a:srgbClr val="55D6FF"/>
                </a:solidFill>
                <a:latin typeface="Avenir Next"/>
                <a:ea typeface="Avenir Next"/>
                <a:cs typeface="Avenir Next"/>
              </a:rPr>
              <a:t>07</a:t>
            </a:r>
          </a:p>
        </p:txBody>
      </p:sp>
      <p:sp>
        <p:nvSpPr>
          <p:cNvPr id="2" name="">
            <a:extLst xmlns:a="http://schemas.openxmlformats.org/drawingml/2006/main">
              <a:ext uri="{FF2B5EF4-FFF2-40B4-BE49-F238E27FC236}">
                <a16:creationId xmlns:a16="http://schemas.microsoft.com/office/drawing/2014/main" id="{8E47602F-77AF-4875-8C14-A15444D2CE1E}"/>
              </a:ext>
            </a:extLst>
          </p:cNvPr>
          <p:cNvSpPr>
            <a:spLocks xmlns:a="http://schemas.openxmlformats.org/drawingml/2006/main" noGrp="1"/>
          </p:cNvSpPr>
          <p:nvPr/>
        </p:nvSpPr>
        <p:spPr>
          <a:xfrm xmlns:a="http://schemas.openxmlformats.org/drawingml/2006/main">
            <a:off x="609600" y="685800"/>
            <a:ext cx="1089660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2850" b="1">
                <a:solidFill>
                  <a:srgbClr val="F4F8FF"/>
                </a:solidFill>
                <a:latin typeface="Avenir Next"/>
                <a:ea typeface="Avenir Next"/>
                <a:cs typeface="Avenir Next"/>
              </a:defRPr>
            </a:pPr>
            <a:r>
              <a:rPr sz="2850" b="1">
                <a:solidFill>
                  <a:srgbClr val="F4F8FF"/>
                </a:solidFill>
                <a:latin typeface="Avenir Next"/>
                <a:ea typeface="Avenir Next"/>
                <a:cs typeface="Avenir Next"/>
              </a:rPr>
              <a:t>Governance software for the $177T adviser market.</a:t>
            </a:r>
          </a:p>
        </p:txBody>
      </p:sp>
      <p:sp>
        <p:nvSpPr>
          <p:cNvPr id="3" name="">
            <a:extLst xmlns:a="http://schemas.openxmlformats.org/drawingml/2006/main">
              <a:ext uri="{FF2B5EF4-FFF2-40B4-BE49-F238E27FC236}">
                <a16:creationId xmlns:a16="http://schemas.microsoft.com/office/drawing/2014/main" id="{9ADFD0AE-C270-4480-9F76-24B22C958628}"/>
              </a:ext>
            </a:extLst>
          </p:cNvPr>
          <p:cNvSpPr>
            <a:spLocks xmlns:a="http://schemas.openxmlformats.org/drawingml/2006/main" noGrp="1"/>
          </p:cNvSpPr>
          <p:nvPr/>
        </p:nvSpPr>
        <p:spPr>
          <a:xfrm xmlns:a="http://schemas.openxmlformats.org/drawingml/2006/main">
            <a:off x="609600" y="1228725"/>
            <a:ext cx="1089660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275" b="0">
                <a:solidFill>
                  <a:srgbClr val="A8B7C9"/>
                </a:solidFill>
                <a:latin typeface="Avenir Next"/>
                <a:ea typeface="Avenir Next"/>
                <a:cs typeface="Avenir Next"/>
              </a:defRPr>
            </a:pPr>
            <a:r>
              <a:rPr sz="1275" b="0">
                <a:solidFill>
                  <a:srgbClr val="A8B7C9"/>
                </a:solidFill>
                <a:latin typeface="Avenir Next"/>
                <a:ea typeface="Avenir Next"/>
                <a:cs typeface="Avenir Next"/>
              </a:rPr>
              <a:t>Start with U.S. investment-adviser research teams that need inspectable AI before scaling autonomy.</a:t>
            </a:r>
          </a:p>
        </p:txBody>
      </p:sp>
      <p:sp>
        <p:nvSpPr>
          <p:cNvPr id="4" name="">
            <a:extLst xmlns:a="http://schemas.openxmlformats.org/drawingml/2006/main">
              <a:ext uri="{FF2B5EF4-FFF2-40B4-BE49-F238E27FC236}">
                <a16:creationId xmlns:a16="http://schemas.microsoft.com/office/drawing/2014/main" id="{47FD7ACA-3035-4C56-802F-A9043C5E19C2}"/>
              </a:ext>
            </a:extLst>
          </p:cNvPr>
          <p:cNvSpPr>
            <a:spLocks xmlns:a="http://schemas.openxmlformats.org/drawingml/2006/main" noGrp="1"/>
          </p:cNvSpPr>
          <p:nvPr/>
        </p:nvSpPr>
        <p:spPr>
          <a:xfrm xmlns:a="http://schemas.openxmlformats.org/drawingml/2006/main">
            <a:off x="609600" y="1952625"/>
            <a:ext cx="2381250" cy="4572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none" lIns="0" tIns="0" rIns="0" bIns="0" anchor="t">
            <a:normAutofit fontScale="100000"/>
          </a:bodyPr>
          <a:lstStyle xmlns:a="http://schemas.openxmlformats.org/drawingml/2006/main"/>
          <a:p xmlns:a="http://schemas.openxmlformats.org/drawingml/2006/main">
            <a:pPr algn="l">
              <a:defRPr sz="2550" b="1">
                <a:solidFill>
                  <a:srgbClr val="55D6FF"/>
                </a:solidFill>
                <a:latin typeface="Avenir Next"/>
                <a:ea typeface="Avenir Next"/>
                <a:cs typeface="Avenir Next"/>
              </a:defRPr>
            </a:pPr>
            <a:r>
              <a:rPr sz="2550" b="1">
                <a:solidFill>
                  <a:srgbClr val="55D6FF"/>
                </a:solidFill>
                <a:latin typeface="Avenir Next"/>
                <a:ea typeface="Avenir Next"/>
                <a:cs typeface="Avenir Next"/>
              </a:rPr>
              <a:t>22,932</a:t>
            </a:r>
          </a:p>
        </p:txBody>
      </p:sp>
      <p:sp>
        <p:nvSpPr>
          <p:cNvPr id="5" name="">
            <a:extLst xmlns:a="http://schemas.openxmlformats.org/drawingml/2006/main">
              <a:ext uri="{FF2B5EF4-FFF2-40B4-BE49-F238E27FC236}">
                <a16:creationId xmlns:a16="http://schemas.microsoft.com/office/drawing/2014/main" id="{0B1E3CB6-E3DA-4635-9DFB-B95BB2014BB7}"/>
              </a:ext>
            </a:extLst>
          </p:cNvPr>
          <p:cNvSpPr>
            <a:spLocks xmlns:a="http://schemas.openxmlformats.org/drawingml/2006/main" noGrp="1"/>
          </p:cNvSpPr>
          <p:nvPr/>
        </p:nvSpPr>
        <p:spPr>
          <a:xfrm xmlns:a="http://schemas.openxmlformats.org/drawingml/2006/main">
            <a:off x="609600" y="2447925"/>
            <a:ext cx="238125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125" b="1">
                <a:solidFill>
                  <a:srgbClr val="F4F8FF"/>
                </a:solidFill>
                <a:latin typeface="Avenir Next"/>
                <a:ea typeface="Avenir Next"/>
                <a:cs typeface="Avenir Next"/>
              </a:defRPr>
            </a:pPr>
            <a:r>
              <a:rPr sz="1125" b="1">
                <a:solidFill>
                  <a:srgbClr val="F4F8FF"/>
                </a:solidFill>
                <a:latin typeface="Avenir Next"/>
                <a:ea typeface="Avenir Next"/>
                <a:cs typeface="Avenir Next"/>
              </a:rPr>
              <a:t>U.S. investment advisers</a:t>
            </a:r>
          </a:p>
        </p:txBody>
      </p:sp>
      <p:sp>
        <p:nvSpPr>
          <p:cNvPr id="6" name="">
            <a:extLst xmlns:a="http://schemas.openxmlformats.org/drawingml/2006/main">
              <a:ext uri="{FF2B5EF4-FFF2-40B4-BE49-F238E27FC236}">
                <a16:creationId xmlns:a16="http://schemas.microsoft.com/office/drawing/2014/main" id="{5FD006F4-FC91-43C5-80B8-36B4CDE2E0A1}"/>
              </a:ext>
            </a:extLst>
          </p:cNvPr>
          <p:cNvSpPr>
            <a:spLocks xmlns:a="http://schemas.openxmlformats.org/drawingml/2006/main" noGrp="1"/>
          </p:cNvSpPr>
          <p:nvPr/>
        </p:nvSpPr>
        <p:spPr>
          <a:xfrm xmlns:a="http://schemas.openxmlformats.org/drawingml/2006/main">
            <a:off x="609600" y="2705100"/>
            <a:ext cx="2381250" cy="304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900" b="0">
                <a:solidFill>
                  <a:srgbClr val="A8B7C9"/>
                </a:solidFill>
                <a:latin typeface="Avenir Next"/>
                <a:ea typeface="Avenir Next"/>
                <a:cs typeface="Avenir Next"/>
              </a:defRPr>
            </a:pPr>
            <a:r>
              <a:rPr sz="900" b="0">
                <a:solidFill>
                  <a:srgbClr val="A8B7C9"/>
                </a:solidFill>
                <a:latin typeface="Avenir Next"/>
                <a:ea typeface="Avenir Next"/>
                <a:cs typeface="Avenir Next"/>
              </a:rPr>
              <a:t>SEC 2025 statistics</a:t>
            </a:r>
          </a:p>
        </p:txBody>
      </p:sp>
      <p:sp>
        <p:nvSpPr>
          <p:cNvPr id="7" name="">
            <a:extLst xmlns:a="http://schemas.openxmlformats.org/drawingml/2006/main">
              <a:ext uri="{FF2B5EF4-FFF2-40B4-BE49-F238E27FC236}">
                <a16:creationId xmlns:a16="http://schemas.microsoft.com/office/drawing/2014/main" id="{BC599858-7463-4DFB-8829-C97223E36B9B}"/>
              </a:ext>
            </a:extLst>
          </p:cNvPr>
          <p:cNvSpPr>
            <a:spLocks xmlns:a="http://schemas.openxmlformats.org/drawingml/2006/main" noGrp="1"/>
          </p:cNvSpPr>
          <p:nvPr/>
        </p:nvSpPr>
        <p:spPr>
          <a:xfrm xmlns:a="http://schemas.openxmlformats.org/drawingml/2006/main">
            <a:off x="3238500" y="1952625"/>
            <a:ext cx="2381250" cy="4572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none" lIns="0" tIns="0" rIns="0" bIns="0" anchor="t">
            <a:normAutofit fontScale="100000"/>
          </a:bodyPr>
          <a:lstStyle xmlns:a="http://schemas.openxmlformats.org/drawingml/2006/main"/>
          <a:p xmlns:a="http://schemas.openxmlformats.org/drawingml/2006/main">
            <a:pPr algn="l">
              <a:defRPr sz="2550" b="1">
                <a:solidFill>
                  <a:srgbClr val="53E6A2"/>
                </a:solidFill>
                <a:latin typeface="Avenir Next"/>
                <a:ea typeface="Avenir Next"/>
                <a:cs typeface="Avenir Next"/>
              </a:defRPr>
            </a:pPr>
            <a:r>
              <a:rPr sz="2550" b="1">
                <a:solidFill>
                  <a:srgbClr val="53E6A2"/>
                </a:solidFill>
                <a:latin typeface="Avenir Next"/>
                <a:ea typeface="Avenir Next"/>
                <a:cs typeface="Avenir Next"/>
              </a:rPr>
              <a:t>$177T</a:t>
            </a:r>
          </a:p>
        </p:txBody>
      </p:sp>
      <p:sp>
        <p:nvSpPr>
          <p:cNvPr id="8" name="">
            <a:extLst xmlns:a="http://schemas.openxmlformats.org/drawingml/2006/main">
              <a:ext uri="{FF2B5EF4-FFF2-40B4-BE49-F238E27FC236}">
                <a16:creationId xmlns:a16="http://schemas.microsoft.com/office/drawing/2014/main" id="{E1C5784E-5E2E-4505-8015-A7D4E56D31AC}"/>
              </a:ext>
            </a:extLst>
          </p:cNvPr>
          <p:cNvSpPr>
            <a:spLocks xmlns:a="http://schemas.openxmlformats.org/drawingml/2006/main" noGrp="1"/>
          </p:cNvSpPr>
          <p:nvPr/>
        </p:nvSpPr>
        <p:spPr>
          <a:xfrm xmlns:a="http://schemas.openxmlformats.org/drawingml/2006/main">
            <a:off x="3238500" y="2447925"/>
            <a:ext cx="238125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125" b="1">
                <a:solidFill>
                  <a:srgbClr val="F4F8FF"/>
                </a:solidFill>
                <a:latin typeface="Avenir Next"/>
                <a:ea typeface="Avenir Next"/>
                <a:cs typeface="Avenir Next"/>
              </a:defRPr>
            </a:pPr>
            <a:r>
              <a:rPr sz="1125" b="1">
                <a:solidFill>
                  <a:srgbClr val="F4F8FF"/>
                </a:solidFill>
                <a:latin typeface="Avenir Next"/>
                <a:ea typeface="Avenir Next"/>
                <a:cs typeface="Avenir Next"/>
              </a:rPr>
              <a:t>regulatory AUM</a:t>
            </a:r>
          </a:p>
        </p:txBody>
      </p:sp>
      <p:sp>
        <p:nvSpPr>
          <p:cNvPr id="9" name="">
            <a:extLst xmlns:a="http://schemas.openxmlformats.org/drawingml/2006/main">
              <a:ext uri="{FF2B5EF4-FFF2-40B4-BE49-F238E27FC236}">
                <a16:creationId xmlns:a16="http://schemas.microsoft.com/office/drawing/2014/main" id="{4AB12AF4-C04A-40BF-A118-E9184326AB6B}"/>
              </a:ext>
            </a:extLst>
          </p:cNvPr>
          <p:cNvSpPr>
            <a:spLocks xmlns:a="http://schemas.openxmlformats.org/drawingml/2006/main" noGrp="1"/>
          </p:cNvSpPr>
          <p:nvPr/>
        </p:nvSpPr>
        <p:spPr>
          <a:xfrm xmlns:a="http://schemas.openxmlformats.org/drawingml/2006/main">
            <a:off x="3238500" y="2705100"/>
            <a:ext cx="2381250" cy="304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900" b="0">
                <a:solidFill>
                  <a:srgbClr val="A8B7C9"/>
                </a:solidFill>
                <a:latin typeface="Avenir Next"/>
                <a:ea typeface="Avenir Next"/>
                <a:cs typeface="Avenir Next"/>
              </a:defRPr>
            </a:pPr>
            <a:r>
              <a:rPr sz="900" b="0">
                <a:solidFill>
                  <a:srgbClr val="A8B7C9"/>
                </a:solidFill>
                <a:latin typeface="Avenir Next"/>
                <a:ea typeface="Avenir Next"/>
                <a:cs typeface="Avenir Next"/>
              </a:rPr>
              <a:t>SEC 2025 statistics</a:t>
            </a:r>
          </a:p>
        </p:txBody>
      </p:sp>
      <p:sp>
        <p:nvSpPr>
          <p:cNvPr id="10" name="">
            <a:extLst xmlns:a="http://schemas.openxmlformats.org/drawingml/2006/main">
              <a:ext uri="{FF2B5EF4-FFF2-40B4-BE49-F238E27FC236}">
                <a16:creationId xmlns:a16="http://schemas.microsoft.com/office/drawing/2014/main" id="{875C0352-4FFF-460F-A2B0-2419DED2DE7A}"/>
              </a:ext>
            </a:extLst>
          </p:cNvPr>
          <p:cNvSpPr>
            <a:spLocks xmlns:a="http://schemas.openxmlformats.org/drawingml/2006/main" noGrp="1"/>
          </p:cNvSpPr>
          <p:nvPr/>
        </p:nvSpPr>
        <p:spPr>
          <a:xfrm xmlns:a="http://schemas.openxmlformats.org/drawingml/2006/main">
            <a:off x="6191250" y="1809750"/>
            <a:ext cx="5391150" cy="1619250"/>
          </a:xfrm>
          <a:prstGeom xmlns:a="http://schemas.openxmlformats.org/drawingml/2006/main" prst="roundRect">
            <a:avLst>
              <a:gd name="adj" fmla="val 10588"/>
            </a:avLst>
          </a:prstGeom>
          <a:solidFill xmlns:a="http://schemas.openxmlformats.org/drawingml/2006/main">
            <a:srgbClr val="14283C"/>
          </a:solidFill>
          <a:ln xmlns:a="http://schemas.openxmlformats.org/drawingml/2006/main" w="9525">
            <a:solidFill>
              <a:srgbClr val="29425D"/>
            </a:solidFill>
            <a:prstDash val="solid"/>
          </a:ln>
        </p:spPr>
      </p:sp>
      <p:sp>
        <p:nvSpPr>
          <p:cNvPr id="11" name="">
            <a:extLst xmlns:a="http://schemas.openxmlformats.org/drawingml/2006/main">
              <a:ext uri="{FF2B5EF4-FFF2-40B4-BE49-F238E27FC236}">
                <a16:creationId xmlns:a16="http://schemas.microsoft.com/office/drawing/2014/main" id="{3D3BE8AC-C5D4-42C0-AF06-44A7DD1B26FB}"/>
              </a:ext>
            </a:extLst>
          </p:cNvPr>
          <p:cNvSpPr>
            <a:spLocks xmlns:a="http://schemas.openxmlformats.org/drawingml/2006/main" noGrp="1"/>
          </p:cNvSpPr>
          <p:nvPr/>
        </p:nvSpPr>
        <p:spPr>
          <a:xfrm xmlns:a="http://schemas.openxmlformats.org/drawingml/2006/main">
            <a:off x="6496050" y="2057400"/>
            <a:ext cx="476250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975" b="1">
                <a:solidFill>
                  <a:srgbClr val="55D6FF"/>
                </a:solidFill>
                <a:latin typeface="Avenir Next"/>
                <a:ea typeface="Avenir Next"/>
                <a:cs typeface="Avenir Next"/>
              </a:defRPr>
            </a:pPr>
            <a:r>
              <a:rPr sz="975" b="1">
                <a:solidFill>
                  <a:srgbClr val="55D6FF"/>
                </a:solidFill>
                <a:latin typeface="Avenir Next"/>
                <a:ea typeface="Avenir Next"/>
                <a:cs typeface="Avenir Next"/>
              </a:rPr>
              <a:t>ILLUSTRATIVE U.S. SOFTWARE TAM</a:t>
            </a:r>
          </a:p>
        </p:txBody>
      </p:sp>
      <p:sp>
        <p:nvSpPr>
          <p:cNvPr id="12" name="">
            <a:extLst xmlns:a="http://schemas.openxmlformats.org/drawingml/2006/main">
              <a:ext uri="{FF2B5EF4-FFF2-40B4-BE49-F238E27FC236}">
                <a16:creationId xmlns:a16="http://schemas.microsoft.com/office/drawing/2014/main" id="{D60C540A-EA73-4DA3-AA83-49DAB64535F5}"/>
              </a:ext>
            </a:extLst>
          </p:cNvPr>
          <p:cNvSpPr>
            <a:spLocks xmlns:a="http://schemas.openxmlformats.org/drawingml/2006/main" noGrp="1"/>
          </p:cNvSpPr>
          <p:nvPr/>
        </p:nvSpPr>
        <p:spPr>
          <a:xfrm xmlns:a="http://schemas.openxmlformats.org/drawingml/2006/main">
            <a:off x="6496050" y="2438400"/>
            <a:ext cx="4762500" cy="4953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2850" b="1">
                <a:solidFill>
                  <a:srgbClr val="F4F8FF"/>
                </a:solidFill>
                <a:latin typeface="Avenir Next"/>
                <a:ea typeface="Avenir Next"/>
                <a:cs typeface="Avenir Next"/>
              </a:defRPr>
            </a:pPr>
            <a:r>
              <a:rPr sz="2850" b="1">
                <a:solidFill>
                  <a:srgbClr val="F4F8FF"/>
                </a:solidFill>
                <a:latin typeface="Avenir Next"/>
                <a:ea typeface="Avenir Next"/>
                <a:cs typeface="Avenir Next"/>
              </a:rPr>
              <a:t>≈ $275M / year</a:t>
            </a:r>
          </a:p>
        </p:txBody>
      </p:sp>
      <p:sp>
        <p:nvSpPr>
          <p:cNvPr id="13" name="">
            <a:extLst xmlns:a="http://schemas.openxmlformats.org/drawingml/2006/main">
              <a:ext uri="{FF2B5EF4-FFF2-40B4-BE49-F238E27FC236}">
                <a16:creationId xmlns:a16="http://schemas.microsoft.com/office/drawing/2014/main" id="{B9B6FC8C-7CB6-49BA-9FA2-B42E62572E27}"/>
              </a:ext>
            </a:extLst>
          </p:cNvPr>
          <p:cNvSpPr>
            <a:spLocks xmlns:a="http://schemas.openxmlformats.org/drawingml/2006/main" noGrp="1"/>
          </p:cNvSpPr>
          <p:nvPr/>
        </p:nvSpPr>
        <p:spPr>
          <a:xfrm xmlns:a="http://schemas.openxmlformats.org/drawingml/2006/main">
            <a:off x="6496050" y="3009900"/>
            <a:ext cx="476250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975" b="0">
                <a:solidFill>
                  <a:srgbClr val="A8B7C9"/>
                </a:solidFill>
                <a:latin typeface="Avenir Next"/>
                <a:ea typeface="Avenir Next"/>
                <a:cs typeface="Avenir Next"/>
              </a:defRPr>
            </a:pPr>
            <a:r>
              <a:rPr sz="975" b="0">
                <a:solidFill>
                  <a:srgbClr val="A8B7C9"/>
                </a:solidFill>
                <a:latin typeface="Avenir Next"/>
                <a:ea typeface="Avenir Next"/>
                <a:cs typeface="Avenir Next"/>
              </a:rPr>
              <a:t>22,932 advisers × assumed $12k annual contract. Assumption, not a forecast.</a:t>
            </a:r>
          </a:p>
        </p:txBody>
      </p:sp>
      <p:sp>
        <p:nvSpPr>
          <p:cNvPr id="14" name="">
            <a:extLst xmlns:a="http://schemas.openxmlformats.org/drawingml/2006/main">
              <a:ext uri="{FF2B5EF4-FFF2-40B4-BE49-F238E27FC236}">
                <a16:creationId xmlns:a16="http://schemas.microsoft.com/office/drawing/2014/main" id="{BB509B07-329F-45C3-AA54-05C3DB09F63E}"/>
              </a:ext>
            </a:extLst>
          </p:cNvPr>
          <p:cNvSpPr>
            <a:spLocks xmlns:a="http://schemas.openxmlformats.org/drawingml/2006/main" noGrp="1"/>
          </p:cNvSpPr>
          <p:nvPr/>
        </p:nvSpPr>
        <p:spPr>
          <a:xfrm xmlns:a="http://schemas.openxmlformats.org/drawingml/2006/main">
            <a:off x="609600" y="3829050"/>
            <a:ext cx="2571750" cy="247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050" b="1">
                <a:solidFill>
                  <a:srgbClr val="55D6FF"/>
                </a:solidFill>
                <a:latin typeface="Avenir Next"/>
                <a:ea typeface="Avenir Next"/>
                <a:cs typeface="Avenir Next"/>
              </a:defRPr>
            </a:pPr>
            <a:r>
              <a:rPr sz="1050" b="1">
                <a:solidFill>
                  <a:srgbClr val="55D6FF"/>
                </a:solidFill>
                <a:latin typeface="Avenir Next"/>
                <a:ea typeface="Avenir Next"/>
                <a:cs typeface="Avenir Next"/>
              </a:rPr>
              <a:t>Product wedge</a:t>
            </a:r>
          </a:p>
        </p:txBody>
      </p:sp>
      <p:sp>
        <p:nvSpPr>
          <p:cNvPr id="15" name="">
            <a:extLst xmlns:a="http://schemas.openxmlformats.org/drawingml/2006/main">
              <a:ext uri="{FF2B5EF4-FFF2-40B4-BE49-F238E27FC236}">
                <a16:creationId xmlns:a16="http://schemas.microsoft.com/office/drawing/2014/main" id="{74557F05-7BFE-472F-8373-54A2FCA41863}"/>
              </a:ext>
            </a:extLst>
          </p:cNvPr>
          <p:cNvSpPr>
            <a:spLocks xmlns:a="http://schemas.openxmlformats.org/drawingml/2006/main" noGrp="1"/>
          </p:cNvSpPr>
          <p:nvPr/>
        </p:nvSpPr>
        <p:spPr>
          <a:xfrm xmlns:a="http://schemas.openxmlformats.org/drawingml/2006/main">
            <a:off x="609600" y="4171950"/>
            <a:ext cx="4857750" cy="685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2100" b="1">
                <a:solidFill>
                  <a:srgbClr val="F4F8FF"/>
                </a:solidFill>
                <a:latin typeface="Avenir Next"/>
                <a:ea typeface="Avenir Next"/>
                <a:cs typeface="Avenir Next"/>
              </a:defRPr>
            </a:pPr>
            <a:r>
              <a:rPr sz="2100" b="1">
                <a:solidFill>
                  <a:srgbClr val="F4F8FF"/>
                </a:solidFill>
                <a:latin typeface="Avenir Next"/>
                <a:ea typeface="Avenir Next"/>
                <a:cs typeface="Avenir Next"/>
              </a:rPr>
              <a:t>Evidence-governed research workflow</a:t>
            </a:r>
          </a:p>
        </p:txBody>
      </p:sp>
      <p:sp>
        <p:nvSpPr>
          <p:cNvPr id="16" name="">
            <a:extLst xmlns:a="http://schemas.openxmlformats.org/drawingml/2006/main">
              <a:ext uri="{FF2B5EF4-FFF2-40B4-BE49-F238E27FC236}">
                <a16:creationId xmlns:a16="http://schemas.microsoft.com/office/drawing/2014/main" id="{276E5265-313E-4B80-B2F1-286FAA9D2D71}"/>
              </a:ext>
            </a:extLst>
          </p:cNvPr>
          <p:cNvSpPr>
            <a:spLocks xmlns:a="http://schemas.openxmlformats.org/drawingml/2006/main" noGrp="1"/>
          </p:cNvSpPr>
          <p:nvPr/>
        </p:nvSpPr>
        <p:spPr>
          <a:xfrm xmlns:a="http://schemas.openxmlformats.org/drawingml/2006/main">
            <a:off x="609600" y="5029200"/>
            <a:ext cx="485775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2000"/>
              </a:lnSpc>
              <a:buNone/>
              <a:defRPr sz="1275" b="0">
                <a:solidFill>
                  <a:srgbClr val="A8B7C9"/>
                </a:solidFill>
                <a:latin typeface="Avenir Next"/>
                <a:ea typeface="Avenir Next"/>
                <a:cs typeface="Avenir Next"/>
              </a:defRPr>
            </a:pPr>
            <a:r>
              <a:rPr sz="1275" b="0">
                <a:solidFill>
                  <a:srgbClr val="A8B7C9"/>
                </a:solidFill>
                <a:latin typeface="Avenir Next"/>
                <a:ea typeface="Avenir Next"/>
                <a:cs typeface="Avenir Next"/>
              </a:rPr>
              <a:t>Research teams review advisor evidence, policy vetoes, model limitations, and broker outcomes in one audit trail.</a:t>
            </a:r>
          </a:p>
        </p:txBody>
      </p:sp>
      <p:sp>
        <p:nvSpPr>
          <p:cNvPr id="17" name="">
            <a:extLst xmlns:a="http://schemas.openxmlformats.org/drawingml/2006/main">
              <a:ext uri="{FF2B5EF4-FFF2-40B4-BE49-F238E27FC236}">
                <a16:creationId xmlns:a16="http://schemas.microsoft.com/office/drawing/2014/main" id="{8D535B83-83DD-4EB6-9C27-5CAF0A0BF9CA}"/>
              </a:ext>
            </a:extLst>
          </p:cNvPr>
          <p:cNvSpPr>
            <a:spLocks xmlns:a="http://schemas.openxmlformats.org/drawingml/2006/main" noGrp="1"/>
          </p:cNvSpPr>
          <p:nvPr/>
        </p:nvSpPr>
        <p:spPr>
          <a:xfrm xmlns:a="http://schemas.openxmlformats.org/drawingml/2006/main">
            <a:off x="6191250" y="3829050"/>
            <a:ext cx="1657350" cy="1676400"/>
          </a:xfrm>
          <a:prstGeom xmlns:a="http://schemas.openxmlformats.org/drawingml/2006/main" prst="roundRect">
            <a:avLst>
              <a:gd name="adj" fmla="val 9195"/>
            </a:avLst>
          </a:prstGeom>
          <a:solidFill xmlns:a="http://schemas.openxmlformats.org/drawingml/2006/main">
            <a:srgbClr val="101F30"/>
          </a:solidFill>
          <a:ln xmlns:a="http://schemas.openxmlformats.org/drawingml/2006/main" w="9525">
            <a:solidFill>
              <a:srgbClr val="29425D"/>
            </a:solidFill>
            <a:prstDash val="solid"/>
          </a:ln>
        </p:spPr>
      </p:sp>
      <p:sp>
        <p:nvSpPr>
          <p:cNvPr id="18" name="">
            <a:extLst xmlns:a="http://schemas.openxmlformats.org/drawingml/2006/main">
              <a:ext uri="{FF2B5EF4-FFF2-40B4-BE49-F238E27FC236}">
                <a16:creationId xmlns:a16="http://schemas.microsoft.com/office/drawing/2014/main" id="{9F642092-030D-4E16-B983-F4BE449AD938}"/>
              </a:ext>
            </a:extLst>
          </p:cNvPr>
          <p:cNvSpPr>
            <a:spLocks xmlns:a="http://schemas.openxmlformats.org/drawingml/2006/main" noGrp="1"/>
          </p:cNvSpPr>
          <p:nvPr/>
        </p:nvSpPr>
        <p:spPr>
          <a:xfrm xmlns:a="http://schemas.openxmlformats.org/drawingml/2006/main">
            <a:off x="6343650" y="4000500"/>
            <a:ext cx="135255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ctr">
              <a:defRPr sz="825" b="1">
                <a:solidFill>
                  <a:srgbClr val="55D6FF"/>
                </a:solidFill>
                <a:latin typeface="Avenir Next"/>
                <a:ea typeface="Avenir Next"/>
                <a:cs typeface="Avenir Next"/>
              </a:defRPr>
            </a:pPr>
            <a:r>
              <a:rPr sz="825" b="1">
                <a:solidFill>
                  <a:srgbClr val="55D6FF"/>
                </a:solidFill>
                <a:latin typeface="Avenir Next"/>
                <a:ea typeface="Avenir Next"/>
                <a:cs typeface="Avenir Next"/>
              </a:rPr>
              <a:t>TEAM SAAS</a:t>
            </a:r>
          </a:p>
        </p:txBody>
      </p:sp>
      <p:sp>
        <p:nvSpPr>
          <p:cNvPr id="19" name="">
            <a:extLst xmlns:a="http://schemas.openxmlformats.org/drawingml/2006/main">
              <a:ext uri="{FF2B5EF4-FFF2-40B4-BE49-F238E27FC236}">
                <a16:creationId xmlns:a16="http://schemas.microsoft.com/office/drawing/2014/main" id="{101D73EE-93DD-4904-9A98-33887E7CBAC3}"/>
              </a:ext>
            </a:extLst>
          </p:cNvPr>
          <p:cNvSpPr>
            <a:spLocks xmlns:a="http://schemas.openxmlformats.org/drawingml/2006/main" noGrp="1"/>
          </p:cNvSpPr>
          <p:nvPr/>
        </p:nvSpPr>
        <p:spPr>
          <a:xfrm xmlns:a="http://schemas.openxmlformats.org/drawingml/2006/main">
            <a:off x="6343650" y="4391025"/>
            <a:ext cx="1352550" cy="4572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defRPr sz="1425" b="1">
                <a:solidFill>
                  <a:srgbClr val="F4F8FF"/>
                </a:solidFill>
                <a:latin typeface="Avenir Next"/>
                <a:ea typeface="Avenir Next"/>
                <a:cs typeface="Avenir Next"/>
              </a:defRPr>
            </a:pPr>
            <a:r>
              <a:rPr sz="1425" b="1">
                <a:solidFill>
                  <a:srgbClr val="F4F8FF"/>
                </a:solidFill>
                <a:latin typeface="Avenir Next"/>
                <a:ea typeface="Avenir Next"/>
                <a:cs typeface="Avenir Next"/>
              </a:rPr>
              <a:t>$499–$1,999 / month</a:t>
            </a:r>
          </a:p>
        </p:txBody>
      </p:sp>
      <p:sp>
        <p:nvSpPr>
          <p:cNvPr id="20" name="">
            <a:extLst xmlns:a="http://schemas.openxmlformats.org/drawingml/2006/main">
              <a:ext uri="{FF2B5EF4-FFF2-40B4-BE49-F238E27FC236}">
                <a16:creationId xmlns:a16="http://schemas.microsoft.com/office/drawing/2014/main" id="{CBD4FF71-E41C-4E0D-8821-C281987FB68D}"/>
              </a:ext>
            </a:extLst>
          </p:cNvPr>
          <p:cNvSpPr>
            <a:spLocks xmlns:a="http://schemas.openxmlformats.org/drawingml/2006/main" noGrp="1"/>
          </p:cNvSpPr>
          <p:nvPr/>
        </p:nvSpPr>
        <p:spPr>
          <a:xfrm xmlns:a="http://schemas.openxmlformats.org/drawingml/2006/main">
            <a:off x="6343650" y="4981575"/>
            <a:ext cx="1352550" cy="400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ctr">
              <a:lnSpc>
                <a:spcPct val="112000"/>
              </a:lnSpc>
              <a:buNone/>
              <a:defRPr sz="900" b="0">
                <a:solidFill>
                  <a:srgbClr val="A8B7C9"/>
                </a:solidFill>
                <a:latin typeface="Avenir Next"/>
                <a:ea typeface="Avenir Next"/>
                <a:cs typeface="Avenir Next"/>
              </a:defRPr>
            </a:pPr>
            <a:r>
              <a:rPr sz="900" b="0">
                <a:solidFill>
                  <a:srgbClr val="A8B7C9"/>
                </a:solidFill>
                <a:latin typeface="Avenir Next"/>
                <a:ea typeface="Avenir Next"/>
                <a:cs typeface="Avenir Next"/>
              </a:rPr>
              <a:t>Seats, policies, evidence retention</a:t>
            </a:r>
          </a:p>
        </p:txBody>
      </p:sp>
      <p:sp>
        <p:nvSpPr>
          <p:cNvPr id="21" name="">
            <a:extLst xmlns:a="http://schemas.openxmlformats.org/drawingml/2006/main">
              <a:ext uri="{FF2B5EF4-FFF2-40B4-BE49-F238E27FC236}">
                <a16:creationId xmlns:a16="http://schemas.microsoft.com/office/drawing/2014/main" id="{BDCAD3D5-74AA-4959-9D55-A9C37AC6A240}"/>
              </a:ext>
            </a:extLst>
          </p:cNvPr>
          <p:cNvSpPr>
            <a:spLocks xmlns:a="http://schemas.openxmlformats.org/drawingml/2006/main" noGrp="1"/>
          </p:cNvSpPr>
          <p:nvPr/>
        </p:nvSpPr>
        <p:spPr>
          <a:xfrm xmlns:a="http://schemas.openxmlformats.org/drawingml/2006/main">
            <a:off x="7981950" y="3829050"/>
            <a:ext cx="1657350" cy="1676400"/>
          </a:xfrm>
          <a:prstGeom xmlns:a="http://schemas.openxmlformats.org/drawingml/2006/main" prst="roundRect">
            <a:avLst>
              <a:gd name="adj" fmla="val 9195"/>
            </a:avLst>
          </a:prstGeom>
          <a:solidFill xmlns:a="http://schemas.openxmlformats.org/drawingml/2006/main">
            <a:srgbClr val="101F30"/>
          </a:solidFill>
          <a:ln xmlns:a="http://schemas.openxmlformats.org/drawingml/2006/main" w="9525">
            <a:solidFill>
              <a:srgbClr val="29425D"/>
            </a:solidFill>
            <a:prstDash val="solid"/>
          </a:ln>
        </p:spPr>
      </p:sp>
      <p:sp>
        <p:nvSpPr>
          <p:cNvPr id="22" name="">
            <a:extLst xmlns:a="http://schemas.openxmlformats.org/drawingml/2006/main">
              <a:ext uri="{FF2B5EF4-FFF2-40B4-BE49-F238E27FC236}">
                <a16:creationId xmlns:a16="http://schemas.microsoft.com/office/drawing/2014/main" id="{54A672C8-9179-4FED-A6DE-AF28927C4398}"/>
              </a:ext>
            </a:extLst>
          </p:cNvPr>
          <p:cNvSpPr>
            <a:spLocks xmlns:a="http://schemas.openxmlformats.org/drawingml/2006/main" noGrp="1"/>
          </p:cNvSpPr>
          <p:nvPr/>
        </p:nvSpPr>
        <p:spPr>
          <a:xfrm xmlns:a="http://schemas.openxmlformats.org/drawingml/2006/main">
            <a:off x="8134350" y="4000500"/>
            <a:ext cx="135255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ctr">
              <a:defRPr sz="825" b="1">
                <a:solidFill>
                  <a:srgbClr val="55D6FF"/>
                </a:solidFill>
                <a:latin typeface="Avenir Next"/>
                <a:ea typeface="Avenir Next"/>
                <a:cs typeface="Avenir Next"/>
              </a:defRPr>
            </a:pPr>
            <a:r>
              <a:rPr sz="825" b="1">
                <a:solidFill>
                  <a:srgbClr val="55D6FF"/>
                </a:solidFill>
                <a:latin typeface="Avenir Next"/>
                <a:ea typeface="Avenir Next"/>
                <a:cs typeface="Avenir Next"/>
              </a:rPr>
              <a:t>ENTERPRISE</a:t>
            </a:r>
          </a:p>
        </p:txBody>
      </p:sp>
      <p:sp>
        <p:nvSpPr>
          <p:cNvPr id="23" name="">
            <a:extLst xmlns:a="http://schemas.openxmlformats.org/drawingml/2006/main">
              <a:ext uri="{FF2B5EF4-FFF2-40B4-BE49-F238E27FC236}">
                <a16:creationId xmlns:a16="http://schemas.microsoft.com/office/drawing/2014/main" id="{8A53B3C2-3274-4653-B75F-37D9B09A2A93}"/>
              </a:ext>
            </a:extLst>
          </p:cNvPr>
          <p:cNvSpPr>
            <a:spLocks xmlns:a="http://schemas.openxmlformats.org/drawingml/2006/main" noGrp="1"/>
          </p:cNvSpPr>
          <p:nvPr/>
        </p:nvSpPr>
        <p:spPr>
          <a:xfrm xmlns:a="http://schemas.openxmlformats.org/drawingml/2006/main">
            <a:off x="8134350" y="4391025"/>
            <a:ext cx="1352550" cy="4572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defRPr sz="1425" b="1">
                <a:solidFill>
                  <a:srgbClr val="F4F8FF"/>
                </a:solidFill>
                <a:latin typeface="Avenir Next"/>
                <a:ea typeface="Avenir Next"/>
                <a:cs typeface="Avenir Next"/>
              </a:defRPr>
            </a:pPr>
            <a:r>
              <a:rPr sz="1425" b="1">
                <a:solidFill>
                  <a:srgbClr val="F4F8FF"/>
                </a:solidFill>
                <a:latin typeface="Avenir Next"/>
                <a:ea typeface="Avenir Next"/>
                <a:cs typeface="Avenir Next"/>
              </a:rPr>
              <a:t>annual license</a:t>
            </a:r>
          </a:p>
        </p:txBody>
      </p:sp>
      <p:sp>
        <p:nvSpPr>
          <p:cNvPr id="24" name="">
            <a:extLst xmlns:a="http://schemas.openxmlformats.org/drawingml/2006/main">
              <a:ext uri="{FF2B5EF4-FFF2-40B4-BE49-F238E27FC236}">
                <a16:creationId xmlns:a16="http://schemas.microsoft.com/office/drawing/2014/main" id="{079943D5-88E6-4A2D-BAF3-42EEC8C568E7}"/>
              </a:ext>
            </a:extLst>
          </p:cNvPr>
          <p:cNvSpPr>
            <a:spLocks xmlns:a="http://schemas.openxmlformats.org/drawingml/2006/main" noGrp="1"/>
          </p:cNvSpPr>
          <p:nvPr/>
        </p:nvSpPr>
        <p:spPr>
          <a:xfrm xmlns:a="http://schemas.openxmlformats.org/drawingml/2006/main">
            <a:off x="8134350" y="4981575"/>
            <a:ext cx="1352550" cy="400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ctr">
              <a:lnSpc>
                <a:spcPct val="112000"/>
              </a:lnSpc>
              <a:buNone/>
              <a:defRPr sz="900" b="0">
                <a:solidFill>
                  <a:srgbClr val="A8B7C9"/>
                </a:solidFill>
                <a:latin typeface="Avenir Next"/>
                <a:ea typeface="Avenir Next"/>
                <a:cs typeface="Avenir Next"/>
              </a:defRPr>
            </a:pPr>
            <a:r>
              <a:rPr sz="900" b="0">
                <a:solidFill>
                  <a:srgbClr val="A8B7C9"/>
                </a:solidFill>
                <a:latin typeface="Avenir Next"/>
                <a:ea typeface="Avenir Next"/>
                <a:cs typeface="Avenir Next"/>
              </a:rPr>
              <a:t>Private deployment + governance</a:t>
            </a:r>
          </a:p>
        </p:txBody>
      </p:sp>
      <p:sp>
        <p:nvSpPr>
          <p:cNvPr id="25" name="">
            <a:extLst xmlns:a="http://schemas.openxmlformats.org/drawingml/2006/main">
              <a:ext uri="{FF2B5EF4-FFF2-40B4-BE49-F238E27FC236}">
                <a16:creationId xmlns:a16="http://schemas.microsoft.com/office/drawing/2014/main" id="{814545EA-2571-400F-B619-D73458C1E9C8}"/>
              </a:ext>
            </a:extLst>
          </p:cNvPr>
          <p:cNvSpPr>
            <a:spLocks xmlns:a="http://schemas.openxmlformats.org/drawingml/2006/main" noGrp="1"/>
          </p:cNvSpPr>
          <p:nvPr/>
        </p:nvSpPr>
        <p:spPr>
          <a:xfrm xmlns:a="http://schemas.openxmlformats.org/drawingml/2006/main">
            <a:off x="9772650" y="3829050"/>
            <a:ext cx="1657350" cy="1676400"/>
          </a:xfrm>
          <a:prstGeom xmlns:a="http://schemas.openxmlformats.org/drawingml/2006/main" prst="roundRect">
            <a:avLst>
              <a:gd name="adj" fmla="val 9195"/>
            </a:avLst>
          </a:prstGeom>
          <a:solidFill xmlns:a="http://schemas.openxmlformats.org/drawingml/2006/main">
            <a:srgbClr val="101F30"/>
          </a:solidFill>
          <a:ln xmlns:a="http://schemas.openxmlformats.org/drawingml/2006/main" w="9525">
            <a:solidFill>
              <a:srgbClr val="29425D"/>
            </a:solidFill>
            <a:prstDash val="solid"/>
          </a:ln>
        </p:spPr>
      </p:sp>
      <p:sp>
        <p:nvSpPr>
          <p:cNvPr id="26" name="">
            <a:extLst xmlns:a="http://schemas.openxmlformats.org/drawingml/2006/main">
              <a:ext uri="{FF2B5EF4-FFF2-40B4-BE49-F238E27FC236}">
                <a16:creationId xmlns:a16="http://schemas.microsoft.com/office/drawing/2014/main" id="{0120959F-1CA7-4D5A-9B6D-2E93E62D9034}"/>
              </a:ext>
            </a:extLst>
          </p:cNvPr>
          <p:cNvSpPr>
            <a:spLocks xmlns:a="http://schemas.openxmlformats.org/drawingml/2006/main" noGrp="1"/>
          </p:cNvSpPr>
          <p:nvPr/>
        </p:nvSpPr>
        <p:spPr>
          <a:xfrm xmlns:a="http://schemas.openxmlformats.org/drawingml/2006/main">
            <a:off x="9925050" y="4000500"/>
            <a:ext cx="135255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ctr">
              <a:defRPr sz="825" b="1">
                <a:solidFill>
                  <a:srgbClr val="55D6FF"/>
                </a:solidFill>
                <a:latin typeface="Avenir Next"/>
                <a:ea typeface="Avenir Next"/>
                <a:cs typeface="Avenir Next"/>
              </a:defRPr>
            </a:pPr>
            <a:r>
              <a:rPr sz="825" b="1">
                <a:solidFill>
                  <a:srgbClr val="55D6FF"/>
                </a:solidFill>
                <a:latin typeface="Avenir Next"/>
                <a:ea typeface="Avenir Next"/>
                <a:cs typeface="Avenir Next"/>
              </a:rPr>
              <a:t>API</a:t>
            </a:r>
          </a:p>
        </p:txBody>
      </p:sp>
      <p:sp>
        <p:nvSpPr>
          <p:cNvPr id="27" name="">
            <a:extLst xmlns:a="http://schemas.openxmlformats.org/drawingml/2006/main">
              <a:ext uri="{FF2B5EF4-FFF2-40B4-BE49-F238E27FC236}">
                <a16:creationId xmlns:a16="http://schemas.microsoft.com/office/drawing/2014/main" id="{1BDF91B2-60DF-4F16-82D4-E29E4BF506BA}"/>
              </a:ext>
            </a:extLst>
          </p:cNvPr>
          <p:cNvSpPr>
            <a:spLocks xmlns:a="http://schemas.openxmlformats.org/drawingml/2006/main" noGrp="1"/>
          </p:cNvSpPr>
          <p:nvPr/>
        </p:nvSpPr>
        <p:spPr>
          <a:xfrm xmlns:a="http://schemas.openxmlformats.org/drawingml/2006/main">
            <a:off x="9925050" y="4391025"/>
            <a:ext cx="1352550" cy="4572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defRPr sz="1425" b="1">
                <a:solidFill>
                  <a:srgbClr val="F4F8FF"/>
                </a:solidFill>
                <a:latin typeface="Avenir Next"/>
                <a:ea typeface="Avenir Next"/>
                <a:cs typeface="Avenir Next"/>
              </a:defRPr>
            </a:pPr>
            <a:r>
              <a:rPr sz="1425" b="1">
                <a:solidFill>
                  <a:srgbClr val="F4F8FF"/>
                </a:solidFill>
                <a:latin typeface="Avenir Next"/>
                <a:ea typeface="Avenir Next"/>
                <a:cs typeface="Avenir Next"/>
              </a:rPr>
              <a:t>usage-based</a:t>
            </a:r>
          </a:p>
        </p:txBody>
      </p:sp>
      <p:sp>
        <p:nvSpPr>
          <p:cNvPr id="28" name="">
            <a:extLst xmlns:a="http://schemas.openxmlformats.org/drawingml/2006/main">
              <a:ext uri="{FF2B5EF4-FFF2-40B4-BE49-F238E27FC236}">
                <a16:creationId xmlns:a16="http://schemas.microsoft.com/office/drawing/2014/main" id="{B590C1A6-4CE6-4727-9F02-32F356FFA144}"/>
              </a:ext>
            </a:extLst>
          </p:cNvPr>
          <p:cNvSpPr>
            <a:spLocks xmlns:a="http://schemas.openxmlformats.org/drawingml/2006/main" noGrp="1"/>
          </p:cNvSpPr>
          <p:nvPr/>
        </p:nvSpPr>
        <p:spPr>
          <a:xfrm xmlns:a="http://schemas.openxmlformats.org/drawingml/2006/main">
            <a:off x="9925050" y="4981575"/>
            <a:ext cx="1352550" cy="400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ctr">
              <a:lnSpc>
                <a:spcPct val="112000"/>
              </a:lnSpc>
              <a:buNone/>
              <a:defRPr sz="900" b="0">
                <a:solidFill>
                  <a:srgbClr val="A8B7C9"/>
                </a:solidFill>
                <a:latin typeface="Avenir Next"/>
                <a:ea typeface="Avenir Next"/>
                <a:cs typeface="Avenir Next"/>
              </a:defRPr>
            </a:pPr>
            <a:r>
              <a:rPr sz="900" b="0">
                <a:solidFill>
                  <a:srgbClr val="A8B7C9"/>
                </a:solidFill>
                <a:latin typeface="Avenir Next"/>
                <a:ea typeface="Avenir Next"/>
                <a:cs typeface="Avenir Next"/>
              </a:rPr>
              <a:t>Research and evidence primitives</a:t>
            </a:r>
          </a:p>
        </p:txBody>
      </p:sp>
      <p:sp>
        <p:nvSpPr>
          <p:cNvPr id="29" name="">
            <a:extLst xmlns:a="http://schemas.openxmlformats.org/drawingml/2006/main">
              <a:ext uri="{FF2B5EF4-FFF2-40B4-BE49-F238E27FC236}">
                <a16:creationId xmlns:a16="http://schemas.microsoft.com/office/drawing/2014/main" id="{AD3BB3F5-0E83-441E-B7FE-009D3E41CA29}"/>
              </a:ext>
            </a:extLst>
          </p:cNvPr>
          <p:cNvSpPr>
            <a:spLocks xmlns:a="http://schemas.openxmlformats.org/drawingml/2006/main" noGrp="1"/>
          </p:cNvSpPr>
          <p:nvPr/>
        </p:nvSpPr>
        <p:spPr>
          <a:xfrm xmlns:a="http://schemas.openxmlformats.org/drawingml/2006/main">
            <a:off x="609600" y="6496050"/>
            <a:ext cx="10972800" cy="0"/>
          </a:xfrm>
          <a:prstGeom xmlns:a="http://schemas.openxmlformats.org/drawingml/2006/main" prst="line">
            <a:avLst/>
          </a:prstGeom>
          <a:noFill xmlns:a="http://schemas.openxmlformats.org/drawingml/2006/main"/>
          <a:ln xmlns:a="http://schemas.openxmlformats.org/drawingml/2006/main" w="9525">
            <a:solidFill>
              <a:srgbClr val="29425D"/>
            </a:solidFill>
            <a:prstDash val="solid"/>
          </a:ln>
        </p:spPr>
      </p:sp>
      <p:sp>
        <p:nvSpPr>
          <p:cNvPr id="30" name="">
            <a:extLst xmlns:a="http://schemas.openxmlformats.org/drawingml/2006/main">
              <a:ext uri="{FF2B5EF4-FFF2-40B4-BE49-F238E27FC236}">
                <a16:creationId xmlns:a16="http://schemas.microsoft.com/office/drawing/2014/main" id="{985EFB8F-72D4-483D-8D3B-A2CBFB0F6E6E}"/>
              </a:ext>
            </a:extLst>
          </p:cNvPr>
          <p:cNvSpPr>
            <a:spLocks xmlns:a="http://schemas.openxmlformats.org/drawingml/2006/main" noGrp="1"/>
          </p:cNvSpPr>
          <p:nvPr/>
        </p:nvSpPr>
        <p:spPr>
          <a:xfrm xmlns:a="http://schemas.openxmlformats.org/drawingml/2006/main">
            <a:off x="609600" y="6572250"/>
            <a:ext cx="109728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750" b="0">
                <a:solidFill>
                  <a:srgbClr val="A8B7C9"/>
                </a:solidFill>
                <a:latin typeface="Avenir Next"/>
                <a:ea typeface="Avenir Next"/>
                <a:cs typeface="Avenir Next"/>
              </a:defRPr>
            </a:pPr>
            <a:r>
              <a:rPr sz="750" b="0">
                <a:solidFill>
                  <a:srgbClr val="A8B7C9"/>
                </a:solidFill>
                <a:latin typeface="Avenir Next"/>
                <a:ea typeface="Avenir Next"/>
                <a:cs typeface="Avenir Next"/>
              </a:rPr>
              <a:t>Source: U.S. SEC Investment Adviser Statistics, 2025 · TAM uses an explicit annual-contract assumption</a:t>
            </a:r>
          </a:p>
        </p:txBody>
      </p:sp>
    </p:spTree>
    <p:extLst>
      <p:ext uri="{BB962C8B-B14F-4D97-AF65-F5344CB8AC3E}">
        <p14:creationId xmlns:p14="http://schemas.microsoft.com/office/powerpoint/2010/main" val="518029798"/>
      </p:ext>
    </p:extLst>
  </p:cSld>
</p:sld>
</file>

<file path=ppt/slides/slide9.xml><?xml version="1.0" encoding="utf-8"?>
<p:sld xmlns:p="http://schemas.openxmlformats.org/presentationml/2006/main">
  <p:cSld>
    <p:bg>
      <p:bgPr>
        <a:solidFill xmlns:a="http://schemas.openxmlformats.org/drawingml/2006/main">
          <a:srgbClr val="07111D"/>
        </a:solidFill>
      </p:bgPr>
    </p:bg>
    <p:spTree>
      <p:nvGrpSpPr>
        <p:cNvPr id="1" name=""/>
        <p:cNvGrpSpPr/>
        <p:nvPr/>
      </p:nvGrpSpPr>
      <p:grpSpPr>
        <a:xfrm xmlns:a="http://schemas.openxmlformats.org/drawingml/2006/main"/>
      </p:grpSpPr>
      <p:sp>
        <p:nvSpPr>
          <p:cNvPr id="8" name="">
            <a:extLst xmlns:a="http://schemas.openxmlformats.org/drawingml/2006/main">
              <a:ext uri="{FF2B5EF4-FFF2-40B4-BE49-F238E27FC236}">
                <a16:creationId xmlns:a16="http://schemas.microsoft.com/office/drawing/2014/main" id="{CDB03DE9-5B4D-4EC3-967C-99FD6DA6E127}"/>
              </a:ext>
            </a:extLst>
          </p:cNvPr>
          <p:cNvSpPr>
            <a:spLocks xmlns:a="http://schemas.openxmlformats.org/drawingml/2006/main" noGrp="1"/>
          </p:cNvSpPr>
          <p:nvPr/>
        </p:nvSpPr>
        <p:spPr>
          <a:xfrm xmlns:a="http://schemas.openxmlformats.org/drawingml/2006/main">
            <a:off x="609600" y="361950"/>
            <a:ext cx="419100"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050" b="1">
                <a:solidFill>
                  <a:srgbClr val="55D6FF"/>
                </a:solidFill>
                <a:latin typeface="Avenir Next"/>
                <a:ea typeface="Avenir Next"/>
                <a:cs typeface="Avenir Next"/>
              </a:defRPr>
            </a:pPr>
            <a:r>
              <a:rPr sz="1050" b="1">
                <a:solidFill>
                  <a:srgbClr val="55D6FF"/>
                </a:solidFill>
                <a:latin typeface="Avenir Next"/>
                <a:ea typeface="Avenir Next"/>
                <a:cs typeface="Avenir Next"/>
              </a:rPr>
              <a:t>08</a:t>
            </a:r>
          </a:p>
        </p:txBody>
      </p:sp>
      <p:sp>
        <p:nvSpPr>
          <p:cNvPr id="2" name="">
            <a:extLst xmlns:a="http://schemas.openxmlformats.org/drawingml/2006/main">
              <a:ext uri="{FF2B5EF4-FFF2-40B4-BE49-F238E27FC236}">
                <a16:creationId xmlns:a16="http://schemas.microsoft.com/office/drawing/2014/main" id="{90025FDB-6FA3-42B6-800E-AB9CC0E910C1}"/>
              </a:ext>
            </a:extLst>
          </p:cNvPr>
          <p:cNvSpPr>
            <a:spLocks xmlns:a="http://schemas.openxmlformats.org/drawingml/2006/main" noGrp="1"/>
          </p:cNvSpPr>
          <p:nvPr/>
        </p:nvSpPr>
        <p:spPr>
          <a:xfrm xmlns:a="http://schemas.openxmlformats.org/drawingml/2006/main">
            <a:off x="609600" y="685800"/>
            <a:ext cx="1089660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2850" b="1">
                <a:solidFill>
                  <a:srgbClr val="F4F8FF"/>
                </a:solidFill>
                <a:latin typeface="Avenir Next"/>
                <a:ea typeface="Avenir Next"/>
                <a:cs typeface="Avenir Next"/>
              </a:defRPr>
            </a:pPr>
            <a:r>
              <a:rPr sz="2850" b="1">
                <a:solidFill>
                  <a:srgbClr val="F4F8FF"/>
                </a:solidFill>
                <a:latin typeface="Avenir Next"/>
                <a:ea typeface="Avenir Next"/>
                <a:cs typeface="Avenir Next"/>
              </a:rPr>
              <a:t>The moat is falsifiable research governance.</a:t>
            </a:r>
          </a:p>
        </p:txBody>
      </p:sp>
      <p:sp>
        <p:nvSpPr>
          <p:cNvPr id="3" name="">
            <a:extLst xmlns:a="http://schemas.openxmlformats.org/drawingml/2006/main">
              <a:ext uri="{FF2B5EF4-FFF2-40B4-BE49-F238E27FC236}">
                <a16:creationId xmlns:a16="http://schemas.microsoft.com/office/drawing/2014/main" id="{3E4EB936-4D59-4323-99AB-9C6F647A7D7E}"/>
              </a:ext>
            </a:extLst>
          </p:cNvPr>
          <p:cNvSpPr>
            <a:spLocks xmlns:a="http://schemas.openxmlformats.org/drawingml/2006/main" noGrp="1"/>
          </p:cNvSpPr>
          <p:nvPr/>
        </p:nvSpPr>
        <p:spPr>
          <a:xfrm xmlns:a="http://schemas.openxmlformats.org/drawingml/2006/main">
            <a:off x="609600" y="1228725"/>
            <a:ext cx="1089660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1275" b="0">
                <a:solidFill>
                  <a:srgbClr val="A8B7C9"/>
                </a:solidFill>
                <a:latin typeface="Avenir Next"/>
                <a:ea typeface="Avenir Next"/>
                <a:cs typeface="Avenir Next"/>
              </a:defRPr>
            </a:pPr>
            <a:r>
              <a:rPr sz="1275" b="0">
                <a:solidFill>
                  <a:srgbClr val="A8B7C9"/>
                </a:solidFill>
                <a:latin typeface="Avenir Next"/>
                <a:ea typeface="Avenir Next"/>
                <a:cs typeface="Avenir Next"/>
              </a:rPr>
              <a:t>What judges can verify that many trading-agent demos leave implicit.</a:t>
            </a:r>
          </a:p>
        </p:txBody>
      </p:sp>
      <p:graphicFrame>
        <p:nvGraphicFramePr>
          <p:cNvPr id="11" name=""/>
          <p:cNvGraphicFramePr/>
          <p:nvPr/>
        </p:nvGraphicFramePr>
        <p:xfrm>
          <a:off xmlns:a="http://schemas.openxmlformats.org/drawingml/2006/main" x="609600" y="1809750"/>
          <a:ext xmlns:a="http://schemas.openxmlformats.org/drawingml/2006/main" cx="10972800" cy="3905250"/>
        </p:xfrm>
        <a:graphic xmlns:a="http://schemas.openxmlformats.org/drawingml/2006/main">
          <a:graphicData uri="http://schemas.openxmlformats.org/drawingml/2006/table">
            <a:tbl>
              <a:tblPr/>
              <a:tblGrid>
                <a:gridCol w="2381250"/>
                <a:gridCol w="3143250"/>
                <a:gridCol w="5448300"/>
              </a:tblGrid>
              <a:tr h="650875">
                <a:tc>
                  <a:txBody>
                    <a:bodyPr/>
                    <a:lstStyle/>
                    <a:p>
                      <a:r>
                        <a:rPr sz="1200" b="1">
                          <a:solidFill>
                            <a:srgbClr val="55D6FF"/>
                          </a:solidFill>
                          <a:latin typeface="Avenir Next"/>
                          <a:ea typeface="Avenir Next"/>
                          <a:cs typeface="Avenir Next"/>
                        </a:rPr>
                        <a:t>Governance proof</a:t>
                      </a:r>
                    </a:p>
                  </a:txBody>
                  <a:tcPr marL="114300" marR="114300" marT="95250" marB="76200" anchor="ctr">
                    <a:solidFill>
                      <a:srgbClr val="18324A"/>
                    </a:solidFill>
                  </a:tcPr>
                </a:tc>
                <a:tc>
                  <a:txBody>
                    <a:bodyPr/>
                    <a:lstStyle/>
                    <a:p>
                      <a:r>
                        <a:rPr sz="1200" b="1">
                          <a:solidFill>
                            <a:srgbClr val="55D6FF"/>
                          </a:solidFill>
                          <a:latin typeface="Avenir Next"/>
                          <a:ea typeface="Avenir Next"/>
                          <a:cs typeface="Avenir Next"/>
                        </a:rPr>
                        <a:t>Typical agent demo</a:t>
                      </a:r>
                    </a:p>
                  </a:txBody>
                  <a:tcPr marL="114300" marR="114300" marT="95250" marB="76200" anchor="ctr">
                    <a:solidFill>
                      <a:srgbClr val="18324A"/>
                    </a:solidFill>
                  </a:tcPr>
                </a:tc>
                <a:tc>
                  <a:txBody>
                    <a:bodyPr/>
                    <a:lstStyle/>
                    <a:p>
                      <a:r>
                        <a:rPr sz="1200" b="1">
                          <a:solidFill>
                            <a:srgbClr val="55D6FF"/>
                          </a:solidFill>
                          <a:latin typeface="Avenir Next"/>
                          <a:ea typeface="Avenir Next"/>
                          <a:cs typeface="Avenir Next"/>
                        </a:rPr>
                        <a:t>iPulse AI</a:t>
                      </a:r>
                    </a:p>
                  </a:txBody>
                  <a:tcPr marL="114300" marR="114300" marT="95250" marB="76200" anchor="ctr">
                    <a:solidFill>
                      <a:srgbClr val="18324A"/>
                    </a:solidFill>
                  </a:tcPr>
                </a:tc>
              </a:tr>
              <a:tr h="650875">
                <a:tc>
                  <a:txBody>
                    <a:bodyPr/>
                    <a:lstStyle/>
                    <a:p>
                      <a:r>
                        <a:rPr sz="1200" b="1">
                          <a:solidFill>
                            <a:srgbClr val="F4F8FF"/>
                          </a:solidFill>
                          <a:latin typeface="Avenir Next"/>
                          <a:ea typeface="Avenir Next"/>
                          <a:cs typeface="Avenir Next"/>
                        </a:rPr>
                        <a:t>Research</a:t>
                      </a:r>
                    </a:p>
                  </a:txBody>
                  <a:tcPr marL="114300" marR="114300" marT="95250" marB="76200" anchor="ctr">
                    <a:solidFill>
                      <a:srgbClr val="14283C"/>
                    </a:solidFill>
                  </a:tcPr>
                </a:tc>
                <a:tc>
                  <a:txBody>
                    <a:bodyPr/>
                    <a:lstStyle/>
                    <a:p>
                      <a:r>
                        <a:rPr sz="1200">
                          <a:solidFill>
                            <a:srgbClr val="F4F8FF"/>
                          </a:solidFill>
                          <a:latin typeface="Avenir Next"/>
                          <a:ea typeface="Avenir Next"/>
                          <a:cs typeface="Avenir Next"/>
                        </a:rPr>
                        <a:t>One model produces one answer</a:t>
                      </a:r>
                    </a:p>
                  </a:txBody>
                  <a:tcPr marL="114300" marR="114300" marT="95250" marB="76200" anchor="ctr">
                    <a:solidFill>
                      <a:srgbClr val="101F30"/>
                    </a:solidFill>
                  </a:tcPr>
                </a:tc>
                <a:tc>
                  <a:txBody>
                    <a:bodyPr/>
                    <a:lstStyle/>
                    <a:p>
                      <a:r>
                        <a:rPr sz="1200" b="1">
                          <a:solidFill>
                            <a:srgbClr val="53E6A2"/>
                          </a:solidFill>
                          <a:latin typeface="Avenir Next"/>
                          <a:ea typeface="Avenir Next"/>
                          <a:cs typeface="Avenir Next"/>
                        </a:rPr>
                        <a:t>Six independent advisors preserve dissent and abstention</a:t>
                      </a:r>
                    </a:p>
                  </a:txBody>
                  <a:tcPr marL="114300" marR="114300" marT="95250" marB="76200" anchor="ctr">
                    <a:solidFill>
                      <a:srgbClr val="0E2A32"/>
                    </a:solidFill>
                  </a:tcPr>
                </a:tc>
              </a:tr>
              <a:tr h="650875">
                <a:tc>
                  <a:txBody>
                    <a:bodyPr/>
                    <a:lstStyle/>
                    <a:p>
                      <a:r>
                        <a:rPr sz="1200" b="1">
                          <a:solidFill>
                            <a:srgbClr val="F4F8FF"/>
                          </a:solidFill>
                          <a:latin typeface="Avenir Next"/>
                          <a:ea typeface="Avenir Next"/>
                          <a:cs typeface="Avenir Next"/>
                        </a:rPr>
                        <a:t>Authority</a:t>
                      </a:r>
                    </a:p>
                  </a:txBody>
                  <a:tcPr marL="114300" marR="114300" marT="95250" marB="76200" anchor="ctr">
                    <a:solidFill>
                      <a:srgbClr val="14283C"/>
                    </a:solidFill>
                  </a:tcPr>
                </a:tc>
                <a:tc>
                  <a:txBody>
                    <a:bodyPr/>
                    <a:lstStyle/>
                    <a:p>
                      <a:r>
                        <a:rPr sz="1200">
                          <a:solidFill>
                            <a:srgbClr val="F4F8FF"/>
                          </a:solidFill>
                          <a:latin typeface="Avenir Next"/>
                          <a:ea typeface="Avenir Next"/>
                          <a:cs typeface="Avenir Next"/>
                        </a:rPr>
                        <a:t>Reasoning and execution blur together</a:t>
                      </a:r>
                    </a:p>
                  </a:txBody>
                  <a:tcPr marL="114300" marR="114300" marT="95250" marB="76200" anchor="ctr">
                    <a:solidFill>
                      <a:srgbClr val="101F30"/>
                    </a:solidFill>
                  </a:tcPr>
                </a:tc>
                <a:tc>
                  <a:txBody>
                    <a:bodyPr/>
                    <a:lstStyle/>
                    <a:p>
                      <a:r>
                        <a:rPr sz="1200" b="1">
                          <a:solidFill>
                            <a:srgbClr val="53E6A2"/>
                          </a:solidFill>
                          <a:latin typeface="Avenir Next"/>
                          <a:ea typeface="Avenir Next"/>
                          <a:cs typeface="Avenir Next"/>
                        </a:rPr>
                        <a:t>AI proposes; deterministic policy alone authorizes</a:t>
                      </a:r>
                    </a:p>
                  </a:txBody>
                  <a:tcPr marL="114300" marR="114300" marT="95250" marB="76200" anchor="ctr">
                    <a:solidFill>
                      <a:srgbClr val="0E2A32"/>
                    </a:solidFill>
                  </a:tcPr>
                </a:tc>
              </a:tr>
              <a:tr h="650875">
                <a:tc>
                  <a:txBody>
                    <a:bodyPr/>
                    <a:lstStyle/>
                    <a:p>
                      <a:r>
                        <a:rPr sz="1200" b="1">
                          <a:solidFill>
                            <a:srgbClr val="F4F8FF"/>
                          </a:solidFill>
                          <a:latin typeface="Avenir Next"/>
                          <a:ea typeface="Avenir Next"/>
                          <a:cs typeface="Avenir Next"/>
                        </a:rPr>
                        <a:t>Validation</a:t>
                      </a:r>
                    </a:p>
                  </a:txBody>
                  <a:tcPr marL="114300" marR="114300" marT="95250" marB="76200" anchor="ctr">
                    <a:solidFill>
                      <a:srgbClr val="14283C"/>
                    </a:solidFill>
                  </a:tcPr>
                </a:tc>
                <a:tc>
                  <a:txBody>
                    <a:bodyPr/>
                    <a:lstStyle/>
                    <a:p>
                      <a:r>
                        <a:rPr sz="1200">
                          <a:solidFill>
                            <a:srgbClr val="F4F8FF"/>
                          </a:solidFill>
                          <a:latin typeface="Avenir Next"/>
                          <a:ea typeface="Avenir Next"/>
                          <a:cs typeface="Avenir Next"/>
                        </a:rPr>
                        <a:t>Headline backtest metric</a:t>
                      </a:r>
                    </a:p>
                  </a:txBody>
                  <a:tcPr marL="114300" marR="114300" marT="95250" marB="76200" anchor="ctr">
                    <a:solidFill>
                      <a:srgbClr val="101F30"/>
                    </a:solidFill>
                  </a:tcPr>
                </a:tc>
                <a:tc>
                  <a:txBody>
                    <a:bodyPr/>
                    <a:lstStyle/>
                    <a:p>
                      <a:r>
                        <a:rPr sz="1200" b="1">
                          <a:solidFill>
                            <a:srgbClr val="53E6A2"/>
                          </a:solidFill>
                          <a:latin typeface="Avenir Next"/>
                          <a:ea typeface="Avenir Next"/>
                          <a:cs typeface="Avenir Next"/>
                        </a:rPr>
                        <a:t>Development / freeze / untouched holdout / Wilson interval</a:t>
                      </a:r>
                    </a:p>
                  </a:txBody>
                  <a:tcPr marL="114300" marR="114300" marT="95250" marB="76200" anchor="ctr">
                    <a:solidFill>
                      <a:srgbClr val="0E2A32"/>
                    </a:solidFill>
                  </a:tcPr>
                </a:tc>
              </a:tr>
              <a:tr h="650875">
                <a:tc>
                  <a:txBody>
                    <a:bodyPr/>
                    <a:lstStyle/>
                    <a:p>
                      <a:r>
                        <a:rPr sz="1200" b="1">
                          <a:solidFill>
                            <a:srgbClr val="F4F8FF"/>
                          </a:solidFill>
                          <a:latin typeface="Avenir Next"/>
                          <a:ea typeface="Avenir Next"/>
                          <a:cs typeface="Avenir Next"/>
                        </a:rPr>
                        <a:t>Failure</a:t>
                      </a:r>
                    </a:p>
                  </a:txBody>
                  <a:tcPr marL="114300" marR="114300" marT="95250" marB="76200" anchor="ctr">
                    <a:solidFill>
                      <a:srgbClr val="14283C"/>
                    </a:solidFill>
                  </a:tcPr>
                </a:tc>
                <a:tc>
                  <a:txBody>
                    <a:bodyPr/>
                    <a:lstStyle/>
                    <a:p>
                      <a:r>
                        <a:rPr sz="1200">
                          <a:solidFill>
                            <a:srgbClr val="F4F8FF"/>
                          </a:solidFill>
                          <a:latin typeface="Avenir Next"/>
                          <a:ea typeface="Avenir Next"/>
                          <a:cs typeface="Avenir Next"/>
                        </a:rPr>
                        <a:t>Happy path is foregrounded</a:t>
                      </a:r>
                    </a:p>
                  </a:txBody>
                  <a:tcPr marL="114300" marR="114300" marT="95250" marB="76200" anchor="ctr">
                    <a:solidFill>
                      <a:srgbClr val="101F30"/>
                    </a:solidFill>
                  </a:tcPr>
                </a:tc>
                <a:tc>
                  <a:txBody>
                    <a:bodyPr/>
                    <a:lstStyle/>
                    <a:p>
                      <a:r>
                        <a:rPr sz="1200" b="1">
                          <a:solidFill>
                            <a:srgbClr val="53E6A2"/>
                          </a:solidFill>
                          <a:latin typeface="Avenir Next"/>
                          <a:ea typeface="Avenir Next"/>
                          <a:cs typeface="Avenir Next"/>
                        </a:rPr>
                        <a:t>Failed v0 and WAIT decisions remain public</a:t>
                      </a:r>
                    </a:p>
                  </a:txBody>
                  <a:tcPr marL="114300" marR="114300" marT="95250" marB="76200" anchor="ctr">
                    <a:solidFill>
                      <a:srgbClr val="0E2A32"/>
                    </a:solidFill>
                  </a:tcPr>
                </a:tc>
              </a:tr>
              <a:tr h="650875">
                <a:tc>
                  <a:txBody>
                    <a:bodyPr/>
                    <a:lstStyle/>
                    <a:p>
                      <a:r>
                        <a:rPr sz="1200" b="1">
                          <a:solidFill>
                            <a:srgbClr val="F4F8FF"/>
                          </a:solidFill>
                          <a:latin typeface="Avenir Next"/>
                          <a:ea typeface="Avenir Next"/>
                          <a:cs typeface="Avenir Next"/>
                        </a:rPr>
                        <a:t>Execution</a:t>
                      </a:r>
                    </a:p>
                  </a:txBody>
                  <a:tcPr marL="114300" marR="114300" marT="95250" marB="76200" anchor="ctr">
                    <a:solidFill>
                      <a:srgbClr val="14283C"/>
                    </a:solidFill>
                  </a:tcPr>
                </a:tc>
                <a:tc>
                  <a:txBody>
                    <a:bodyPr/>
                    <a:lstStyle/>
                    <a:p>
                      <a:r>
                        <a:rPr sz="1200">
                          <a:solidFill>
                            <a:srgbClr val="F4F8FF"/>
                          </a:solidFill>
                          <a:latin typeface="Avenir Next"/>
                          <a:ea typeface="Avenir Next"/>
                          <a:cs typeface="Avenir Next"/>
                        </a:rPr>
                        <a:t>Order submitted</a:t>
                      </a:r>
                    </a:p>
                  </a:txBody>
                  <a:tcPr marL="114300" marR="114300" marT="95250" marB="76200" anchor="ctr">
                    <a:solidFill>
                      <a:srgbClr val="101F30"/>
                    </a:solidFill>
                  </a:tcPr>
                </a:tc>
                <a:tc>
                  <a:txBody>
                    <a:bodyPr/>
                    <a:lstStyle/>
                    <a:p>
                      <a:r>
                        <a:rPr sz="1200" b="1">
                          <a:solidFill>
                            <a:srgbClr val="53E6A2"/>
                          </a:solidFill>
                          <a:latin typeface="Avenir Next"/>
                          <a:ea typeface="Avenir Next"/>
                          <a:cs typeface="Avenir Next"/>
                        </a:rPr>
                        <a:t>Paper-only limit → broker re-read → sanitized receipt → P&amp;L</a:t>
                      </a:r>
                    </a:p>
                  </a:txBody>
                  <a:tcPr marL="114300" marR="114300" marT="95250" marB="76200" anchor="ctr">
                    <a:solidFill>
                      <a:srgbClr val="0E2A32"/>
                    </a:solidFill>
                  </a:tcPr>
                </a:tc>
              </a:tr>
            </a:tbl>
          </a:graphicData>
        </a:graphic>
      </p:graphicFrame>
      <p:sp>
        <p:nvSpPr>
          <p:cNvPr id="5" name="">
            <a:extLst xmlns:a="http://schemas.openxmlformats.org/drawingml/2006/main">
              <a:ext uri="{FF2B5EF4-FFF2-40B4-BE49-F238E27FC236}">
                <a16:creationId xmlns:a16="http://schemas.microsoft.com/office/drawing/2014/main" id="{2E93D550-A2BC-4FCE-94AC-7465497484AB}"/>
              </a:ext>
            </a:extLst>
          </p:cNvPr>
          <p:cNvSpPr>
            <a:spLocks xmlns:a="http://schemas.openxmlformats.org/drawingml/2006/main" noGrp="1"/>
          </p:cNvSpPr>
          <p:nvPr/>
        </p:nvSpPr>
        <p:spPr>
          <a:xfrm xmlns:a="http://schemas.openxmlformats.org/drawingml/2006/main">
            <a:off x="609600" y="5962650"/>
            <a:ext cx="10972800" cy="304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ctr">
              <a:defRPr sz="1425" b="1">
                <a:solidFill>
                  <a:srgbClr val="FFC857"/>
                </a:solidFill>
                <a:latin typeface="Avenir Next"/>
                <a:ea typeface="Avenir Next"/>
                <a:cs typeface="Avenir Next"/>
              </a:defRPr>
            </a:pPr>
            <a:r>
              <a:rPr sz="1425" b="1">
                <a:solidFill>
                  <a:srgbClr val="FFC857"/>
                </a:solidFill>
                <a:latin typeface="Avenir Next"/>
                <a:ea typeface="Avenir Next"/>
                <a:cs typeface="Avenir Next"/>
              </a:rPr>
              <a:t>Originality is observable: the agent treats disagreement, invalidation, and refusal as first-class artifacts.</a:t>
            </a:r>
          </a:p>
        </p:txBody>
      </p:sp>
      <p:sp>
        <p:nvSpPr>
          <p:cNvPr id="6" name="">
            <a:extLst xmlns:a="http://schemas.openxmlformats.org/drawingml/2006/main">
              <a:ext uri="{FF2B5EF4-FFF2-40B4-BE49-F238E27FC236}">
                <a16:creationId xmlns:a16="http://schemas.microsoft.com/office/drawing/2014/main" id="{CEDCB0E0-E073-4BED-A568-884F1962213B}"/>
              </a:ext>
            </a:extLst>
          </p:cNvPr>
          <p:cNvSpPr>
            <a:spLocks xmlns:a="http://schemas.openxmlformats.org/drawingml/2006/main" noGrp="1"/>
          </p:cNvSpPr>
          <p:nvPr/>
        </p:nvSpPr>
        <p:spPr>
          <a:xfrm xmlns:a="http://schemas.openxmlformats.org/drawingml/2006/main">
            <a:off x="609600" y="6496050"/>
            <a:ext cx="10972800" cy="0"/>
          </a:xfrm>
          <a:prstGeom xmlns:a="http://schemas.openxmlformats.org/drawingml/2006/main" prst="line">
            <a:avLst/>
          </a:prstGeom>
          <a:noFill xmlns:a="http://schemas.openxmlformats.org/drawingml/2006/main"/>
          <a:ln xmlns:a="http://schemas.openxmlformats.org/drawingml/2006/main" w="9525">
            <a:solidFill>
              <a:srgbClr val="29425D"/>
            </a:solidFill>
            <a:prstDash val="solid"/>
          </a:ln>
        </p:spPr>
      </p:sp>
      <p:sp>
        <p:nvSpPr>
          <p:cNvPr id="7" name="">
            <a:extLst xmlns:a="http://schemas.openxmlformats.org/drawingml/2006/main">
              <a:ext uri="{FF2B5EF4-FFF2-40B4-BE49-F238E27FC236}">
                <a16:creationId xmlns:a16="http://schemas.microsoft.com/office/drawing/2014/main" id="{49E481B2-D4EF-4FC6-9EA1-E90C2B012BB9}"/>
              </a:ext>
            </a:extLst>
          </p:cNvPr>
          <p:cNvSpPr>
            <a:spLocks xmlns:a="http://schemas.openxmlformats.org/drawingml/2006/main" noGrp="1"/>
          </p:cNvSpPr>
          <p:nvPr/>
        </p:nvSpPr>
        <p:spPr>
          <a:xfrm xmlns:a="http://schemas.openxmlformats.org/drawingml/2006/main">
            <a:off x="609600" y="6572250"/>
            <a:ext cx="109728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defRPr sz="750" b="0">
                <a:solidFill>
                  <a:srgbClr val="A8B7C9"/>
                </a:solidFill>
                <a:latin typeface="Avenir Next"/>
                <a:ea typeface="Avenir Next"/>
                <a:cs typeface="Avenir Next"/>
              </a:defRPr>
            </a:pPr>
            <a:r>
              <a:rPr sz="750" b="0">
                <a:solidFill>
                  <a:srgbClr val="A8B7C9"/>
                </a:solidFill>
                <a:latin typeface="Avenir Next"/>
                <a:ea typeface="Avenir Next"/>
                <a:cs typeface="Avenir Next"/>
              </a:rPr>
              <a:t>iPulse AI Options Alpha Agent · Alpaca paper trading · Not investment advice</a:t>
            </a:r>
          </a:p>
        </p:txBody>
      </p:sp>
    </p:spTree>
    <p:extLst>
      <p:ext uri="{BB962C8B-B14F-4D97-AF65-F5344CB8AC3E}">
        <p14:creationId xmlns:p14="http://schemas.microsoft.com/office/powerpoint/2010/main" val="831464253"/>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2026-09-04T05:55:33.6260000Z</dcterms:created>
  <dcterms:modified xsi:type="dcterms:W3CDTF">2026-09-04T05:55:33.6260000Z</dcterms:modified>
</coreProperties>
</file>